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C39"/>
    <a:srgbClr val="C82C30"/>
    <a:srgbClr val="902023"/>
    <a:srgbClr val="0C934A"/>
    <a:srgbClr val="E3F3E1"/>
    <a:srgbClr val="DBEFD9"/>
    <a:srgbClr val="BDE0BA"/>
    <a:srgbClr val="159C4C"/>
    <a:srgbClr val="D5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598" autoAdjust="0"/>
  </p:normalViewPr>
  <p:slideViewPr>
    <p:cSldViewPr>
      <p:cViewPr varScale="1">
        <p:scale>
          <a:sx n="81" d="100"/>
          <a:sy n="81" d="100"/>
        </p:scale>
        <p:origin x="13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5BA998C-CB92-4EE0-A34A-1563D19A6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A5208DC-6431-43EC-B6FA-44133BB4F2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5E569-FFF1-4F18-A1EB-3E3B87541AC1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95E54C0-6639-4465-B128-79CF0E23DD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C7CD059-1752-40DE-A64E-0F7F6DE39F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95C6B-8B94-4943-A976-1006B6F9E6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7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2E49-3938-4285-BFFE-E34C85586BE2}" type="datetimeFigureOut">
              <a:rPr lang="pl-PL" smtClean="0"/>
              <a:t>05.05.2021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67C7-D57A-418B-9322-C0F10B836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47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Konferen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C0066564-A13C-4DD7-8DD7-CAA9440FC2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08" y="413306"/>
            <a:ext cx="3728767" cy="1214675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A2D6E93E-97B3-4DD4-A087-BEE8798CAC4E}"/>
              </a:ext>
            </a:extLst>
          </p:cNvPr>
          <p:cNvSpPr/>
          <p:nvPr userDrawn="1"/>
        </p:nvSpPr>
        <p:spPr>
          <a:xfrm>
            <a:off x="179512" y="188640"/>
            <a:ext cx="8784976" cy="6480721"/>
          </a:xfrm>
          <a:prstGeom prst="rect">
            <a:avLst/>
          </a:prstGeom>
          <a:noFill/>
          <a:ln w="88900" cap="flat" cmpd="sng">
            <a:solidFill>
              <a:srgbClr val="C82C3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D225A6A-C9D4-40DE-96D2-26C4BADC59EA}"/>
              </a:ext>
            </a:extLst>
          </p:cNvPr>
          <p:cNvSpPr txBox="1"/>
          <p:nvPr userDrawn="1"/>
        </p:nvSpPr>
        <p:spPr>
          <a:xfrm>
            <a:off x="251520" y="764704"/>
            <a:ext cx="4752080" cy="5832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9FA9283-7CF7-476D-B44C-990D765A8E6F}"/>
              </a:ext>
            </a:extLst>
          </p:cNvPr>
          <p:cNvSpPr txBox="1"/>
          <p:nvPr userDrawn="1"/>
        </p:nvSpPr>
        <p:spPr>
          <a:xfrm>
            <a:off x="4666013" y="2014823"/>
            <a:ext cx="437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C82C30"/>
                </a:solidFill>
              </a:rPr>
              <a:t>58. Konferencja Studenckich Kół Naukowych </a:t>
            </a:r>
            <a:br>
              <a:rPr lang="pl-PL" sz="2400" b="1" dirty="0">
                <a:solidFill>
                  <a:srgbClr val="C82C30"/>
                </a:solidFill>
              </a:rPr>
            </a:br>
            <a:r>
              <a:rPr lang="pl-PL" sz="2400" b="1" dirty="0">
                <a:solidFill>
                  <a:srgbClr val="C82C30"/>
                </a:solidFill>
              </a:rPr>
              <a:t>Pionu Hutniczego AGH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AFA12B7-AEC4-48E0-A18B-4F697C7439FC}"/>
              </a:ext>
            </a:extLst>
          </p:cNvPr>
          <p:cNvSpPr txBox="1"/>
          <p:nvPr userDrawn="1"/>
        </p:nvSpPr>
        <p:spPr>
          <a:xfrm>
            <a:off x="-1003426" y="377862"/>
            <a:ext cx="497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82C30"/>
                </a:solidFill>
              </a:rPr>
              <a:t>6</a:t>
            </a:r>
            <a:r>
              <a:rPr lang="pl-PL" sz="3200" b="1" dirty="0">
                <a:solidFill>
                  <a:srgbClr val="C82C30"/>
                </a:solidFill>
              </a:rPr>
              <a:t> </a:t>
            </a:r>
            <a:r>
              <a:rPr lang="pl-PL" sz="2800" b="1" dirty="0">
                <a:solidFill>
                  <a:srgbClr val="C82C30"/>
                </a:solidFill>
              </a:rPr>
              <a:t>maja</a:t>
            </a:r>
            <a:r>
              <a:rPr lang="pl-PL" sz="3200" b="1" dirty="0">
                <a:solidFill>
                  <a:srgbClr val="C82C30"/>
                </a:solidFill>
              </a:rPr>
              <a:t> 2021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43DF001-F432-40D7-B27A-8D694FB91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26" y="5016928"/>
            <a:ext cx="2448272" cy="106478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47F6C92-6206-44FE-995B-49AD7B664D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42" y="0"/>
            <a:ext cx="6214019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DB4938B-0672-4A40-9556-DC5FDA9E098A}"/>
              </a:ext>
            </a:extLst>
          </p:cNvPr>
          <p:cNvSpPr txBox="1"/>
          <p:nvPr userDrawn="1"/>
        </p:nvSpPr>
        <p:spPr>
          <a:xfrm>
            <a:off x="5106204" y="3454914"/>
            <a:ext cx="349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Działalność Studenckich Kół Naukowych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Pionu Hutniczego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refer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8032" y="936970"/>
            <a:ext cx="7772400" cy="1929683"/>
          </a:xfrm>
          <a:prstGeom prst="rect">
            <a:avLst/>
          </a:prstGeom>
        </p:spPr>
        <p:txBody>
          <a:bodyPr lIns="82800" anchor="b">
            <a:normAutofit/>
          </a:bodyPr>
          <a:lstStyle>
            <a:lvl1pPr algn="r">
              <a:defRPr sz="3000" b="1" cap="all"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85800" y="2931698"/>
            <a:ext cx="7772400" cy="62038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Autorzy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608-24F7-4472-8DFD-D6B54E97934F}" type="datetime1">
              <a:rPr lang="pl-PL" smtClean="0"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2015E8B7-BF40-4F06-9FE9-221CA528BB0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5800" y="4374003"/>
            <a:ext cx="7772400" cy="4248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Opiekun naukowy: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5AB78189-BB16-46BB-9DD8-9B2EFDA3D4E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5800" y="4054704"/>
            <a:ext cx="7772400" cy="278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Wydział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EA1D010B-E816-457E-8ACA-0D801F3801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20DB1CCC-1A54-44F6-A19D-C1A3D64951A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85800" y="3554190"/>
            <a:ext cx="7772400" cy="4600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  <a:defRPr lang="pl-PL" sz="2200" kern="1200" dirty="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l-PL" dirty="0"/>
              <a:t>Koło Naukowe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14C42CC0-56E2-455A-AA44-2E7FD372F4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11960" y="4743876"/>
            <a:ext cx="1653952" cy="1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(logo koła)</a:t>
            </a:r>
          </a:p>
        </p:txBody>
      </p:sp>
      <p:pic>
        <p:nvPicPr>
          <p:cNvPr id="23" name="Obraz 22" descr="Obraz zawierający tekst&#10;&#10;Opis wygenerowany automatycznie">
            <a:extLst>
              <a:ext uri="{FF2B5EF4-FFF2-40B4-BE49-F238E27FC236}">
                <a16:creationId xmlns:a16="http://schemas.microsoft.com/office/drawing/2014/main" id="{994675FE-4A3F-4694-BFBB-550FAC9C66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7" name="Obraz 6" descr="Obraz zawierający tekst, butelka, książka, znak&#10;&#10;Opis wygenerowany automatycznie">
            <a:extLst>
              <a:ext uri="{FF2B5EF4-FFF2-40B4-BE49-F238E27FC236}">
                <a16:creationId xmlns:a16="http://schemas.microsoft.com/office/drawing/2014/main" id="{4C2193A9-8BF0-4205-86ED-44F6F5564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76470"/>
            <a:ext cx="1264529" cy="462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372F-AE2A-4320-91D6-F063774DDF07}" type="datetime1">
              <a:rPr lang="pl-PL" smtClean="0"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Symbol zastępczy numeru slajdu 2">
            <a:extLst>
              <a:ext uri="{FF2B5EF4-FFF2-40B4-BE49-F238E27FC236}">
                <a16:creationId xmlns:a16="http://schemas.microsoft.com/office/drawing/2014/main" id="{158E4C6B-290F-4197-9A49-B3DE789B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BBFF96DD-B364-4706-B60D-D6122CF6C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C82C30"/>
                </a:solidFill>
              </a:defRPr>
            </a:lvl1pPr>
            <a:lvl2pPr>
              <a:defRPr>
                <a:solidFill>
                  <a:srgbClr val="C82C30"/>
                </a:solidFill>
              </a:defRPr>
            </a:lvl2pPr>
            <a:lvl3pPr>
              <a:defRPr>
                <a:solidFill>
                  <a:srgbClr val="C82C30"/>
                </a:solidFill>
              </a:defRPr>
            </a:lvl3pPr>
            <a:lvl4pPr>
              <a:defRPr>
                <a:solidFill>
                  <a:srgbClr val="C82C30"/>
                </a:solidFill>
              </a:defRPr>
            </a:lvl4pPr>
            <a:lvl5pPr>
              <a:defRPr>
                <a:solidFill>
                  <a:srgbClr val="C82C3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5" name="Symbol zastępczy tytułu 1">
            <a:extLst>
              <a:ext uri="{FF2B5EF4-FFF2-40B4-BE49-F238E27FC236}">
                <a16:creationId xmlns:a16="http://schemas.microsoft.com/office/drawing/2014/main" id="{8BB5EDC9-42FF-4D7B-900F-39F5F74B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4D79D25-CBF9-424E-ACA2-AA3377BFB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07BF42F4-9AED-4244-BA14-EA982935E4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C82C30"/>
                </a:solidFill>
              </a:defRPr>
            </a:lvl1pPr>
            <a:lvl2pPr>
              <a:defRPr sz="2400">
                <a:solidFill>
                  <a:srgbClr val="C82C30"/>
                </a:solidFill>
              </a:defRPr>
            </a:lvl2pPr>
            <a:lvl3pPr>
              <a:defRPr sz="2000">
                <a:solidFill>
                  <a:srgbClr val="C82C30"/>
                </a:solidFill>
              </a:defRPr>
            </a:lvl3pPr>
            <a:lvl4pPr>
              <a:defRPr sz="1800">
                <a:solidFill>
                  <a:srgbClr val="C82C30"/>
                </a:solidFill>
              </a:defRPr>
            </a:lvl4pPr>
            <a:lvl5pPr>
              <a:defRPr sz="1800">
                <a:solidFill>
                  <a:srgbClr val="C82C3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4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C82C30"/>
                </a:solidFill>
              </a:defRPr>
            </a:lvl1pPr>
            <a:lvl2pPr>
              <a:defRPr sz="2400">
                <a:solidFill>
                  <a:srgbClr val="C82C30"/>
                </a:solidFill>
              </a:defRPr>
            </a:lvl2pPr>
            <a:lvl3pPr>
              <a:defRPr sz="2000">
                <a:solidFill>
                  <a:srgbClr val="C82C30"/>
                </a:solidFill>
              </a:defRPr>
            </a:lvl3pPr>
            <a:lvl4pPr>
              <a:defRPr sz="1800">
                <a:solidFill>
                  <a:srgbClr val="C82C30"/>
                </a:solidFill>
              </a:defRPr>
            </a:lvl4pPr>
            <a:lvl5pPr>
              <a:defRPr sz="1800">
                <a:solidFill>
                  <a:srgbClr val="C82C3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6A7B-9FB5-41B1-9BEF-022EC6A2E16A}" type="datetime1">
              <a:rPr lang="pl-PL" smtClean="0"/>
              <a:t>05.05.2021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5" name="Symbol zastępczy tytułu 1">
            <a:extLst>
              <a:ext uri="{FF2B5EF4-FFF2-40B4-BE49-F238E27FC236}">
                <a16:creationId xmlns:a16="http://schemas.microsoft.com/office/drawing/2014/main" id="{C38BB6E7-D4C2-4512-9EED-7EC9FA7F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0"/>
            <a:ext cx="8229600" cy="763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931A620-11D8-4A33-B458-B333B60A1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23251"/>
            <a:ext cx="1984222" cy="1034641"/>
          </a:xfrm>
          <a:prstGeom prst="rect">
            <a:avLst/>
          </a:prstGeom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5931FCE7-AA28-47B2-90D7-5A6C3AD08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9" y="294205"/>
            <a:ext cx="2837227" cy="924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197"/>
            <a:ext cx="4040188" cy="7634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C82C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363685"/>
            <a:ext cx="4040188" cy="399266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C82C30"/>
                </a:solidFill>
              </a:defRPr>
            </a:lvl1pPr>
            <a:lvl2pPr>
              <a:defRPr sz="2000">
                <a:solidFill>
                  <a:srgbClr val="C82C30"/>
                </a:solidFill>
              </a:defRPr>
            </a:lvl2pPr>
            <a:lvl3pPr>
              <a:defRPr sz="1800">
                <a:solidFill>
                  <a:srgbClr val="C82C30"/>
                </a:solidFill>
              </a:defRPr>
            </a:lvl3pPr>
            <a:lvl4pPr>
              <a:defRPr sz="1600">
                <a:solidFill>
                  <a:srgbClr val="C82C30"/>
                </a:solidFill>
              </a:defRPr>
            </a:lvl4pPr>
            <a:lvl5pPr>
              <a:defRPr sz="1600">
                <a:solidFill>
                  <a:srgbClr val="C82C3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00195"/>
            <a:ext cx="4041775" cy="7634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C82C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3684"/>
            <a:ext cx="4041775" cy="399266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C82C30"/>
                </a:solidFill>
              </a:defRPr>
            </a:lvl1pPr>
            <a:lvl2pPr>
              <a:defRPr sz="2000">
                <a:solidFill>
                  <a:srgbClr val="C82C30"/>
                </a:solidFill>
              </a:defRPr>
            </a:lvl2pPr>
            <a:lvl3pPr>
              <a:defRPr sz="1800">
                <a:solidFill>
                  <a:srgbClr val="C82C30"/>
                </a:solidFill>
              </a:defRPr>
            </a:lvl3pPr>
            <a:lvl4pPr>
              <a:defRPr sz="1600">
                <a:solidFill>
                  <a:srgbClr val="C82C30"/>
                </a:solidFill>
              </a:defRPr>
            </a:lvl4pPr>
            <a:lvl5pPr>
              <a:defRPr sz="1600">
                <a:solidFill>
                  <a:srgbClr val="C82C3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C33-1858-4143-9047-C80948FE5EB2}" type="datetime1">
              <a:rPr lang="pl-PL" smtClean="0"/>
              <a:t>05.05.2021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3" name="Symbol zastępczy numeru slajdu 2">
            <a:extLst>
              <a:ext uri="{FF2B5EF4-FFF2-40B4-BE49-F238E27FC236}">
                <a16:creationId xmlns:a16="http://schemas.microsoft.com/office/drawing/2014/main" id="{B795E231-CC04-4A82-A13B-DA57AE87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D39BC62-A508-497D-9C4D-4AF78531F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7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id="{41D4864F-4A16-4852-929E-6A33D064AC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637FF0B-C683-4607-969F-C0EB18DA2B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398FDA12-C93B-4087-A3D2-331AEAC5DE59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9208-2044-4CFC-8D24-4C2C27B79368}" type="datetime1">
              <a:rPr lang="pl-PL" smtClean="0"/>
              <a:t>05.05.2021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Symbol zastępczy numeru slajdu 2">
            <a:extLst>
              <a:ext uri="{FF2B5EF4-FFF2-40B4-BE49-F238E27FC236}">
                <a16:creationId xmlns:a16="http://schemas.microsoft.com/office/drawing/2014/main" id="{37C3D566-3700-49FB-9282-1BE8E7BA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A678410-F69F-49AC-91B4-057961E5B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AC1F81DE-A97E-492E-B5B4-CE3411B34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894B4B3-FFD9-4EB3-A67F-A672DC07B7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0911B581-79A5-4CBF-B452-189E85FE01C7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0D56-EBBC-4034-B595-C0937991B6B1}" type="datetime1">
              <a:rPr lang="pl-PL" smtClean="0"/>
              <a:t>05.05.2021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Symbol zastępczy numeru slajdu 2">
            <a:extLst>
              <a:ext uri="{FF2B5EF4-FFF2-40B4-BE49-F238E27FC236}">
                <a16:creationId xmlns:a16="http://schemas.microsoft.com/office/drawing/2014/main" id="{A3C6A24D-E181-42E5-87C2-BE7B3FB4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FA91A3D-AFCD-486D-A785-3C6B639DB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86927120-AB5A-490A-8170-C634B96B58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907C10C-2A86-4AB5-B97E-D6B0CFAF93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AA10F5E5-4996-49DF-AE41-765610DFFE5B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15010"/>
            <a:ext cx="3008313" cy="92981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915010"/>
            <a:ext cx="5111750" cy="521115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82C30"/>
                </a:solidFill>
              </a:defRPr>
            </a:lvl1pPr>
            <a:lvl2pPr>
              <a:defRPr sz="2800">
                <a:solidFill>
                  <a:srgbClr val="C82C30"/>
                </a:solidFill>
              </a:defRPr>
            </a:lvl2pPr>
            <a:lvl3pPr>
              <a:defRPr sz="2400">
                <a:solidFill>
                  <a:srgbClr val="C82C30"/>
                </a:solidFill>
              </a:defRPr>
            </a:lvl3pPr>
            <a:lvl4pPr>
              <a:defRPr sz="2000">
                <a:solidFill>
                  <a:srgbClr val="C82C30"/>
                </a:solidFill>
              </a:defRPr>
            </a:lvl4pPr>
            <a:lvl5pPr>
              <a:defRPr sz="2000">
                <a:solidFill>
                  <a:srgbClr val="C82C3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82C3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FACA-FE59-4A1E-B986-58D5B12967F6}" type="datetime1">
              <a:rPr lang="pl-PL" smtClean="0"/>
              <a:t>05.05.2021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1" name="Symbol zastępczy numeru slajdu 2">
            <a:extLst>
              <a:ext uri="{FF2B5EF4-FFF2-40B4-BE49-F238E27FC236}">
                <a16:creationId xmlns:a16="http://schemas.microsoft.com/office/drawing/2014/main" id="{4919600C-29A8-4062-A68E-C6361A1F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B30BB99-CBC4-497E-8A1B-0C4F992AC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BD00FFB1-4306-49BF-A3CF-6B68CF36D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DD0E6C7-E33F-4051-A138-DDBEE5DDF4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6D078F5D-C2B4-474E-8D6B-4C40CF773C33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915011"/>
            <a:ext cx="5486400" cy="3812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C82C3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DD00-0CD1-4F5F-B8ED-2CC8842EA626}" type="datetime1">
              <a:rPr lang="pl-PL" smtClean="0"/>
              <a:t>05.05.2021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1" name="Symbol zastępczy numeru slajdu 2">
            <a:extLst>
              <a:ext uri="{FF2B5EF4-FFF2-40B4-BE49-F238E27FC236}">
                <a16:creationId xmlns:a16="http://schemas.microsoft.com/office/drawing/2014/main" id="{B04ED519-6949-43FB-8435-39EA6ADC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18075EA-077B-4BC7-9A41-8C642D5EB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A54AEB7C-EE5F-4325-98BC-326E6F2BC3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6484694-CD4F-4E00-98F2-08E29756D9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934EF494-6A28-49D2-8E70-6A0DA88D5EC2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5A96-9159-47DF-AC84-47F71D20D3AA}" type="datetime1">
              <a:rPr lang="pl-PL" smtClean="0"/>
              <a:t>05.05.2021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Symbol zastępczy numeru slajdu 2">
            <a:extLst>
              <a:ext uri="{FF2B5EF4-FFF2-40B4-BE49-F238E27FC236}">
                <a16:creationId xmlns:a16="http://schemas.microsoft.com/office/drawing/2014/main" id="{09AEBCAF-1F55-4C7F-A854-CABC3B62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0202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2B5C909-97E8-4F91-AF9A-57D9A357422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614157" cy="5328592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064C3833-7BD1-4649-8DA6-2C93E9BE3759}"/>
              </a:ext>
            </a:extLst>
          </p:cNvPr>
          <p:cNvSpPr/>
          <p:nvPr userDrawn="1"/>
        </p:nvSpPr>
        <p:spPr>
          <a:xfrm>
            <a:off x="179512" y="188640"/>
            <a:ext cx="8784976" cy="6480721"/>
          </a:xfrm>
          <a:prstGeom prst="rect">
            <a:avLst/>
          </a:prstGeom>
          <a:noFill/>
          <a:ln w="88900" cap="flat" cmpd="sng">
            <a:solidFill>
              <a:srgbClr val="C82C3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lanaukowe.agh.edu.pl/ph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16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E52D557B-BFCE-4EC3-8957-67FEF44A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63489"/>
          </a:xfrm>
        </p:spPr>
        <p:txBody>
          <a:bodyPr>
            <a:noAutofit/>
          </a:bodyPr>
          <a:lstStyle/>
          <a:p>
            <a:r>
              <a:rPr lang="pl-PL" sz="3200" b="1" dirty="0"/>
              <a:t>Wydział Fizyki i Informatyki Stosowanej</a:t>
            </a:r>
            <a:endParaRPr lang="pl-PL" sz="3200" dirty="0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5F9CADD0-9692-4B1B-BD29-F7C06CFE3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1. Bozon</a:t>
            </a:r>
            <a:r>
              <a:rPr lang="pl-PL" sz="2000" dirty="0"/>
              <a:t> 	                    dr Beata </a:t>
            </a:r>
            <a:r>
              <a:rPr lang="pl-PL" sz="2000" dirty="0" err="1"/>
              <a:t>Ostachowicz</a:t>
            </a:r>
            <a:r>
              <a:rPr lang="pl-PL" sz="2000" dirty="0"/>
              <a:t> 	</a:t>
            </a:r>
          </a:p>
          <a:p>
            <a:pPr marL="0" indent="0">
              <a:buNone/>
            </a:pPr>
            <a:r>
              <a:rPr lang="pl-PL" sz="2400" b="1" dirty="0"/>
              <a:t>2. </a:t>
            </a:r>
            <a:r>
              <a:rPr lang="pl-PL" sz="2400" b="1" dirty="0" err="1"/>
              <a:t>Kerma</a:t>
            </a:r>
            <a:r>
              <a:rPr lang="pl-PL" sz="2400" b="1" dirty="0"/>
              <a:t> </a:t>
            </a:r>
            <a:r>
              <a:rPr lang="pl-PL" sz="2000" dirty="0"/>
              <a:t>	                    dr hab. inż. Joanna Chwiej</a:t>
            </a:r>
          </a:p>
          <a:p>
            <a:pPr marL="0" indent="0">
              <a:buNone/>
            </a:pPr>
            <a:r>
              <a:rPr lang="pl-PL" sz="2400" b="1" dirty="0"/>
              <a:t>3. </a:t>
            </a:r>
            <a:r>
              <a:rPr lang="pl-PL" sz="2400" b="1" dirty="0" err="1"/>
              <a:t>Kernel</a:t>
            </a:r>
            <a:r>
              <a:rPr lang="pl-PL" sz="2000" dirty="0"/>
              <a:t> 	                    dr inż. Antoni </a:t>
            </a:r>
            <a:r>
              <a:rPr lang="pl-PL" sz="2000" dirty="0" err="1"/>
              <a:t>Dydejczyk</a:t>
            </a:r>
            <a:r>
              <a:rPr lang="pl-PL" sz="200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04051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836FFC47-06DD-42D5-A1A9-418174CD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63489"/>
          </a:xfrm>
        </p:spPr>
        <p:txBody>
          <a:bodyPr>
            <a:noAutofit/>
          </a:bodyPr>
          <a:lstStyle/>
          <a:p>
            <a:r>
              <a:rPr lang="pl-PL" sz="3200" b="1" dirty="0"/>
              <a:t>Wydział Matematyki Stosowanej</a:t>
            </a:r>
            <a:endParaRPr lang="pl-PL" sz="3200" dirty="0"/>
          </a:p>
        </p:txBody>
      </p:sp>
      <p:sp>
        <p:nvSpPr>
          <p:cNvPr id="11" name="Symbol zastępczy zawartości 1">
            <a:extLst>
              <a:ext uri="{FF2B5EF4-FFF2-40B4-BE49-F238E27FC236}">
                <a16:creationId xmlns:a16="http://schemas.microsoft.com/office/drawing/2014/main" id="{2538671A-6CEA-4227-9EE1-CBF06BB55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8712968" cy="18722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1. </a:t>
            </a:r>
            <a:r>
              <a:rPr lang="pl-PL" sz="2000" b="1" dirty="0"/>
              <a:t>Matematyków </a:t>
            </a:r>
            <a:r>
              <a:rPr lang="pl-PL" sz="2400" b="1" dirty="0"/>
              <a:t>	           </a:t>
            </a:r>
            <a:r>
              <a:rPr lang="pl-PL" sz="2000" dirty="0"/>
              <a:t>dr Witold </a:t>
            </a:r>
            <a:r>
              <a:rPr lang="pl-PL" sz="2000" dirty="0" err="1"/>
              <a:t>Majdak</a:t>
            </a:r>
            <a:r>
              <a:rPr lang="pl-PL" sz="2000" dirty="0"/>
              <a:t> i dr Paweł </a:t>
            </a:r>
            <a:r>
              <a:rPr lang="pl-PL" sz="2000" dirty="0" err="1"/>
              <a:t>Morkisz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r>
              <a:rPr lang="pl-PL" sz="2000" b="1" dirty="0"/>
              <a:t>2. Matematyków Dyskretnych   </a:t>
            </a:r>
            <a:r>
              <a:rPr lang="pl-PL" sz="2000" dirty="0"/>
              <a:t>dr hab. Monika Pilśniak i dr hab. Jakub Przybyło 	</a:t>
            </a:r>
          </a:p>
        </p:txBody>
      </p:sp>
    </p:spTree>
    <p:extLst>
      <p:ext uri="{BB962C8B-B14F-4D97-AF65-F5344CB8AC3E}">
        <p14:creationId xmlns:p14="http://schemas.microsoft.com/office/powerpoint/2010/main" val="50038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F5F1ACF-245A-47F1-8E98-0136E6A11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8712968" cy="503317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1. Konkurs Ministerstwa Edukacji i Nauki </a:t>
            </a:r>
            <a:r>
              <a:rPr lang="pl-PL" sz="2000" dirty="0"/>
              <a:t>„Studenckie koła naukowe </a:t>
            </a:r>
            <a:br>
              <a:rPr lang="pl-PL" sz="2000" dirty="0"/>
            </a:br>
            <a:r>
              <a:rPr lang="pl-PL" sz="2000" dirty="0"/>
              <a:t>       tworzą innowacje” – 9 zgłoszonych projektów.</a:t>
            </a:r>
          </a:p>
          <a:p>
            <a:pPr marL="0" indent="0">
              <a:buNone/>
            </a:pPr>
            <a:r>
              <a:rPr lang="pl-PL" sz="2400" b="1" dirty="0"/>
              <a:t>2. Konkurs "Grant Rektora" 2021 – </a:t>
            </a:r>
            <a:r>
              <a:rPr lang="pl-PL" sz="2000" dirty="0"/>
              <a:t>82 pozytywnie rozpatrzone wnioski </a:t>
            </a:r>
            <a:r>
              <a:rPr lang="pl-PL" sz="2400" b="1" dirty="0"/>
              <a:t>!!!   </a:t>
            </a:r>
            <a:br>
              <a:rPr lang="pl-PL" sz="2400" b="1" dirty="0"/>
            </a:br>
            <a:r>
              <a:rPr lang="pl-PL" sz="2400" b="1" dirty="0"/>
              <a:t>     </a:t>
            </a:r>
            <a:r>
              <a:rPr lang="pl-PL" sz="2000" dirty="0"/>
              <a:t>Dofinansowanie w wysokości 923 030 zł. </a:t>
            </a:r>
          </a:p>
          <a:p>
            <a:pPr marL="0" indent="0">
              <a:buNone/>
            </a:pPr>
            <a:r>
              <a:rPr lang="pl-PL" sz="2000" b="1" dirty="0"/>
              <a:t>3. </a:t>
            </a:r>
            <a:r>
              <a:rPr lang="pl-PL" sz="2400" b="1" dirty="0"/>
              <a:t>Projekt wsparcia wybitnych studentów, druga edycja </a:t>
            </a:r>
            <a:br>
              <a:rPr lang="pl-PL" sz="2400" b="1" dirty="0"/>
            </a:br>
            <a:r>
              <a:rPr lang="pl-PL" sz="2400" b="1" dirty="0"/>
              <a:t>   „Najlepsi z najlepszych! 4.0” </a:t>
            </a:r>
            <a:r>
              <a:rPr lang="pl-PL" sz="2400" dirty="0"/>
              <a:t>-</a:t>
            </a:r>
            <a:r>
              <a:rPr lang="pl-PL" sz="2400" b="1" dirty="0"/>
              <a:t> </a:t>
            </a:r>
            <a:r>
              <a:rPr lang="pl-PL" sz="2000" dirty="0"/>
              <a:t>7 zgłoszonych projektów.</a:t>
            </a:r>
          </a:p>
          <a:p>
            <a:pPr marL="0" indent="0">
              <a:buNone/>
            </a:pPr>
            <a:r>
              <a:rPr lang="pl-PL" sz="2400" b="1" dirty="0"/>
              <a:t>4. Dni Otwarte AGH </a:t>
            </a:r>
            <a:r>
              <a:rPr lang="pl-PL" sz="2400" dirty="0"/>
              <a:t>– </a:t>
            </a:r>
            <a:r>
              <a:rPr lang="pl-PL" sz="2000" dirty="0"/>
              <a:t>22 zgłoszone filmy!!!</a:t>
            </a:r>
          </a:p>
          <a:p>
            <a:pPr marL="0" indent="0">
              <a:buNone/>
            </a:pPr>
            <a:r>
              <a:rPr lang="pl-PL" sz="2400" b="1" dirty="0"/>
              <a:t>5. Konkurs  „Rozkręć koło z </a:t>
            </a:r>
            <a:r>
              <a:rPr lang="pl-PL" sz="2400" b="1" dirty="0" err="1"/>
              <a:t>ArcelorMittal</a:t>
            </a:r>
            <a:r>
              <a:rPr lang="pl-PL" sz="2400" b="1" dirty="0"/>
              <a:t> Poland – </a:t>
            </a:r>
            <a:r>
              <a:rPr lang="pl-PL" sz="2000" dirty="0"/>
              <a:t>10 zgłoszonych </a:t>
            </a:r>
            <a:br>
              <a:rPr lang="pl-PL" sz="2000" dirty="0"/>
            </a:br>
            <a:r>
              <a:rPr lang="pl-PL" sz="2000" dirty="0"/>
              <a:t>      wniosków! </a:t>
            </a: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8. Grant Rektora edycja 2021/IDUB </a:t>
            </a:r>
            <a:r>
              <a:rPr lang="pl-PL" sz="2400" dirty="0"/>
              <a:t>- </a:t>
            </a:r>
            <a:r>
              <a:rPr lang="pl-PL" sz="2000" dirty="0"/>
              <a:t>22 zgłoszonych wniosków! </a:t>
            </a: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9. Międzynarodowe i krajowe konferencje naukowe</a:t>
            </a:r>
          </a:p>
          <a:p>
            <a:pPr marL="0" indent="0">
              <a:buNone/>
            </a:pPr>
            <a:r>
              <a:rPr lang="pl-PL" sz="2400" b="1" dirty="0"/>
              <a:t>10. 58.Konferencja Studenckich Kół Naukowych </a:t>
            </a:r>
            <a:br>
              <a:rPr lang="pl-PL" sz="2400" b="1" dirty="0"/>
            </a:br>
            <a:r>
              <a:rPr lang="pl-PL" sz="2400" b="1" dirty="0"/>
              <a:t>       Pionu Hutniczego AGH</a:t>
            </a:r>
            <a:endParaRPr lang="pl-PL" sz="20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E47F980-22E4-4863-BC64-6C1B35F8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55825"/>
            <a:ext cx="7128792" cy="847413"/>
          </a:xfrm>
        </p:spPr>
        <p:txBody>
          <a:bodyPr>
            <a:noAutofit/>
          </a:bodyPr>
          <a:lstStyle/>
          <a:p>
            <a:pPr algn="r"/>
            <a:r>
              <a:rPr lang="pl-PL" b="1" dirty="0"/>
              <a:t>Działania Kół.…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337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130676C-6B19-45B1-80F3-D20410C12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47" y="332656"/>
            <a:ext cx="3888432" cy="518457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BF34CD-A8CB-44E5-B814-ED58D384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0" t="14134" r="32675" b="6600"/>
          <a:stretch/>
        </p:blipFill>
        <p:spPr>
          <a:xfrm>
            <a:off x="251520" y="1268760"/>
            <a:ext cx="4680520" cy="53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2547FB-72AD-491C-A7E7-50F370901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35" t="17147" r="36036" b="11921"/>
          <a:stretch/>
        </p:blipFill>
        <p:spPr>
          <a:xfrm>
            <a:off x="4572000" y="342943"/>
            <a:ext cx="4320480" cy="6172114"/>
          </a:xfrm>
          <a:prstGeom prst="rect">
            <a:avLst/>
          </a:prstGeom>
        </p:spPr>
      </p:pic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2ACAE8C0-06FD-49C0-AA04-1F335E8EB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320480" cy="4869160"/>
          </a:xfrm>
        </p:spPr>
        <p:txBody>
          <a:bodyPr/>
          <a:lstStyle/>
          <a:p>
            <a:pPr>
              <a:buFont typeface="Symbol" panose="05050102010706020507" pitchFamily="18" charset="2"/>
              <a:buChar char="®"/>
            </a:pPr>
            <a:r>
              <a:rPr lang="pl-PL" sz="2000" b="1" dirty="0"/>
              <a:t>XIII Sekcji tematycznych </a:t>
            </a:r>
            <a:br>
              <a:rPr lang="pl-PL" sz="2000" b="1" dirty="0"/>
            </a:br>
            <a:r>
              <a:rPr lang="pl-PL" sz="1800" dirty="0"/>
              <a:t>(z podsekcjami)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pl-PL" sz="2000" b="1" dirty="0"/>
              <a:t> 39 Kół Naukowych działających na 8 Wydziałach AGH </a:t>
            </a:r>
            <a:br>
              <a:rPr lang="pl-PL" sz="2000" b="1" dirty="0"/>
            </a:br>
            <a:r>
              <a:rPr lang="pl-PL" sz="1800" dirty="0"/>
              <a:t>(w tym 36 z PH i 3 z PG)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pl-PL" sz="2000" b="1" dirty="0"/>
              <a:t>289 Uczestników konferencji!!!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pl-PL" sz="2000" b="1" dirty="0"/>
              <a:t>zgłoszono 181 referatów, w tym:</a:t>
            </a:r>
          </a:p>
          <a:p>
            <a:pPr marL="0" indent="0">
              <a:buNone/>
            </a:pPr>
            <a:r>
              <a:rPr lang="pl-PL" sz="2000" dirty="0"/>
              <a:t>       -  170 studentów AGH</a:t>
            </a:r>
          </a:p>
          <a:p>
            <a:pPr marL="0" indent="0">
              <a:buNone/>
            </a:pPr>
            <a:r>
              <a:rPr lang="pl-PL" sz="2000" dirty="0"/>
              <a:t>       - 4 z  Politechniki Krakowskiej</a:t>
            </a:r>
          </a:p>
          <a:p>
            <a:pPr marL="0" indent="0">
              <a:buNone/>
            </a:pPr>
            <a:r>
              <a:rPr lang="pl-PL" sz="2000" dirty="0"/>
              <a:t>       - 7 referatów zagranicznych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b="1" dirty="0">
                <a:solidFill>
                  <a:srgbClr val="0F6C39"/>
                </a:solidFill>
              </a:rPr>
              <a:t>www.58kskn.agh.edu.pl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2951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3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360C5F96-6E1F-447D-8676-B4331EE30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809" y="1888233"/>
            <a:ext cx="8205991" cy="3395769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71</a:t>
            </a:r>
            <a:r>
              <a:rPr lang="pl-PL" dirty="0"/>
              <a:t> Kół Naukowych</a:t>
            </a:r>
          </a:p>
          <a:p>
            <a:pPr marL="0" indent="0">
              <a:buNone/>
            </a:pPr>
            <a:r>
              <a:rPr lang="pl-PL" b="1" dirty="0"/>
              <a:t>9 </a:t>
            </a:r>
            <a:r>
              <a:rPr lang="pl-PL" dirty="0"/>
              <a:t>Wydziałów AGH</a:t>
            </a:r>
          </a:p>
          <a:p>
            <a:pPr marL="0" indent="0">
              <a:buNone/>
            </a:pPr>
            <a:r>
              <a:rPr lang="pl-PL" b="1" dirty="0"/>
              <a:t>1781</a:t>
            </a:r>
            <a:r>
              <a:rPr lang="pl-PL" dirty="0"/>
              <a:t> studentów</a:t>
            </a:r>
          </a:p>
          <a:p>
            <a:pPr marL="0" indent="0">
              <a:buNone/>
            </a:pPr>
            <a:r>
              <a:rPr lang="pl-PL" b="1" dirty="0"/>
              <a:t>72</a:t>
            </a:r>
            <a:r>
              <a:rPr lang="pl-PL" dirty="0"/>
              <a:t> Opiekunów Naukowych</a:t>
            </a:r>
          </a:p>
          <a:p>
            <a:pPr marL="0" indent="0">
              <a:buNone/>
            </a:pPr>
            <a:endParaRPr lang="pl-PL" sz="1600" u="sng" dirty="0">
              <a:solidFill>
                <a:srgbClr val="0F6C39"/>
              </a:solidFill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F6C39"/>
                </a:solidFill>
                <a:sym typeface="Symbol" panose="05050102010706020507" pitchFamily="18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</a:t>
            </a:r>
            <a:r>
              <a:rPr lang="pl-PL" sz="2400" b="1" u="sng" dirty="0">
                <a:solidFill>
                  <a:srgbClr val="0F6C39"/>
                </a:solidFill>
                <a:sym typeface="Symbol" panose="05050102010706020507" pitchFamily="18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pl-PL" sz="2400" b="1" u="sng" dirty="0">
                <a:solidFill>
                  <a:srgbClr val="0F6C3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www.kolanaukowe.agh.edu.pl/ph/</a:t>
            </a:r>
            <a:endParaRPr lang="pl-PL" sz="2400" b="1" u="sng" dirty="0">
              <a:solidFill>
                <a:srgbClr val="0F6C39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  <a:sym typeface="Symbol" panose="05050102010706020507" pitchFamily="18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 </a:t>
            </a:r>
            <a:r>
              <a:rPr lang="pl-PL" sz="2400" u="sng" dirty="0">
                <a:solidFill>
                  <a:schemeClr val="tx1"/>
                </a:solidFill>
              </a:rPr>
              <a:t>https://www.dss.agh.edu.pl/organizacje-studenckie/kola-naukowe-pionu-hutniczego/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C00000"/>
                </a:solidFill>
                <a:sym typeface="Symbol" panose="05050102010706020507" pitchFamily="18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 </a:t>
            </a:r>
            <a:r>
              <a:rPr lang="pl-PL" sz="2400" b="1" u="sng" dirty="0">
                <a:solidFill>
                  <a:srgbClr val="C00000"/>
                </a:solidFill>
                <a:latin typeface="+mj-lt"/>
              </a:rPr>
              <a:t>G</a:t>
            </a:r>
            <a:r>
              <a:rPr lang="pl-PL" sz="2400" b="1" u="sng" dirty="0">
                <a:solidFill>
                  <a:srgbClr val="C00000"/>
                </a:solidFill>
                <a:effectLst/>
                <a:latin typeface="+mj-lt"/>
              </a:rPr>
              <a:t>ablota pionu w łączniku A0-A1</a:t>
            </a:r>
          </a:p>
          <a:p>
            <a:pPr marL="0" indent="0">
              <a:buNone/>
            </a:pPr>
            <a:endParaRPr lang="pl-PL" sz="3600" dirty="0">
              <a:solidFill>
                <a:srgbClr val="0F6C39"/>
              </a:solidFill>
              <a:latin typeface="+mj-lt"/>
            </a:endParaRP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B67C11A1-7C86-4852-80F4-4391C498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25" y="1124744"/>
            <a:ext cx="8229600" cy="763489"/>
          </a:xfrm>
        </p:spPr>
        <p:txBody>
          <a:bodyPr/>
          <a:lstStyle/>
          <a:p>
            <a:r>
              <a:rPr lang="pl-PL" dirty="0"/>
              <a:t>Koła Naukowe Pionu Hutniczego</a:t>
            </a:r>
          </a:p>
        </p:txBody>
      </p:sp>
    </p:spTree>
    <p:extLst>
      <p:ext uri="{BB962C8B-B14F-4D97-AF65-F5344CB8AC3E}">
        <p14:creationId xmlns:p14="http://schemas.microsoft.com/office/powerpoint/2010/main" val="32196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AFDABB3-8B77-4D26-A982-52E81E4DA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88233"/>
            <a:ext cx="8229600" cy="3148561"/>
          </a:xfrm>
        </p:spPr>
        <p:txBody>
          <a:bodyPr/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b="1" dirty="0"/>
              <a:t>1. </a:t>
            </a:r>
            <a:r>
              <a:rPr lang="pl-PL" sz="2400" b="1" dirty="0" err="1"/>
              <a:t>Caloria</a:t>
            </a:r>
            <a:r>
              <a:rPr lang="pl-PL" sz="2400" b="1" dirty="0"/>
              <a:t> </a:t>
            </a:r>
            <a:r>
              <a:rPr lang="pl-PL" sz="2000" dirty="0"/>
              <a:t>	                  dr inż. Monika Kuźnia 	</a:t>
            </a:r>
          </a:p>
          <a:p>
            <a:pPr marL="0" indent="0">
              <a:buNone/>
            </a:pPr>
            <a:r>
              <a:rPr lang="pl-PL" sz="2400" b="1" dirty="0"/>
              <a:t>2. </a:t>
            </a:r>
            <a:r>
              <a:rPr lang="it-IT" sz="2400" b="1" dirty="0"/>
              <a:t>Creative</a:t>
            </a:r>
            <a:r>
              <a:rPr lang="it-IT" sz="2000" dirty="0"/>
              <a:t> 	                  dr inż. Kustra Piotr</a:t>
            </a:r>
            <a:endParaRPr lang="pl-PL" sz="2000" dirty="0"/>
          </a:p>
          <a:p>
            <a:pPr marL="0" indent="0">
              <a:buNone/>
            </a:pPr>
            <a:r>
              <a:rPr lang="pl-PL" sz="2400" b="1" dirty="0"/>
              <a:t>3. Era Inżyniera            </a:t>
            </a:r>
            <a:r>
              <a:rPr lang="pl-PL" sz="2000" dirty="0"/>
              <a:t>mgr inż. Łukasz </a:t>
            </a:r>
            <a:r>
              <a:rPr lang="pl-PL" sz="2000" dirty="0" err="1"/>
              <a:t>Frocisz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r>
              <a:rPr lang="pl-PL" sz="2400" b="1" dirty="0"/>
              <a:t>4. Hefajstos</a:t>
            </a:r>
            <a:r>
              <a:rPr lang="pl-PL" sz="2000" dirty="0"/>
              <a:t> 	                  dr inż. Łukasz Lisiecki  i dr inż. Maciej Rumiński</a:t>
            </a:r>
          </a:p>
          <a:p>
            <a:pPr marL="0" indent="0">
              <a:buNone/>
            </a:pPr>
            <a:r>
              <a:rPr lang="pl-PL" sz="2400" b="1" dirty="0"/>
              <a:t>5. Metaloznawców</a:t>
            </a:r>
            <a:r>
              <a:rPr lang="pl-PL" sz="2000" dirty="0"/>
              <a:t> 	dr inż. Dorota Tyrała i dr inż. Grzegorz Michta</a:t>
            </a:r>
          </a:p>
          <a:p>
            <a:pPr marL="0" indent="0">
              <a:buNone/>
            </a:pPr>
            <a:r>
              <a:rPr lang="pl-PL" sz="2400" b="1" dirty="0"/>
              <a:t>6. Powierzchnia</a:t>
            </a:r>
            <a:r>
              <a:rPr lang="pl-PL" sz="2000" dirty="0"/>
              <a:t>             dr inż. Izabela Kalemba-</a:t>
            </a:r>
            <a:r>
              <a:rPr lang="pl-PL" sz="2000" dirty="0" err="1"/>
              <a:t>Rec</a:t>
            </a:r>
            <a:r>
              <a:rPr lang="pl-PL" sz="2000" dirty="0"/>
              <a:t> 	</a:t>
            </a:r>
          </a:p>
          <a:p>
            <a:pPr marL="0" indent="0">
              <a:buNone/>
            </a:pPr>
            <a:r>
              <a:rPr lang="pl-PL" sz="2400" b="1" dirty="0"/>
              <a:t>7. </a:t>
            </a:r>
            <a:r>
              <a:rPr lang="pl-PL" sz="2400" b="1" dirty="0" err="1"/>
              <a:t>Promat</a:t>
            </a:r>
            <a:r>
              <a:rPr lang="pl-PL" sz="2400" b="1" dirty="0"/>
              <a:t> </a:t>
            </a:r>
            <a:r>
              <a:rPr lang="pl-PL" sz="2000" dirty="0"/>
              <a:t>	                  dr hab. inż. Marek Wojtaszek, prof. AGH 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8CE8541B-B9AB-4FE8-8C0F-C474A2B5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63489"/>
          </a:xfrm>
        </p:spPr>
        <p:txBody>
          <a:bodyPr>
            <a:noAutofit/>
          </a:bodyPr>
          <a:lstStyle/>
          <a:p>
            <a:r>
              <a:rPr lang="pl-PL" sz="3200" b="1" dirty="0"/>
              <a:t>Wydział Inżynierii Metali i Informatyki Przemysłowej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087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BD87A661-8A28-4503-9ADD-34EFFE7B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1052736"/>
            <a:ext cx="8229600" cy="763489"/>
          </a:xfrm>
        </p:spPr>
        <p:txBody>
          <a:bodyPr>
            <a:noAutofit/>
          </a:bodyPr>
          <a:lstStyle/>
          <a:p>
            <a:r>
              <a:rPr lang="pl-PL" sz="3200" b="1" dirty="0"/>
              <a:t>Wydział  	Elektrotechniki, Automatyki, Informatyki i Inżynierii Biomedycznej</a:t>
            </a:r>
            <a:endParaRPr lang="pl-PL" sz="3200" dirty="0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8ABEC6C6-22D3-4B01-832F-6F5F03642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229600" cy="3148561"/>
          </a:xfrm>
        </p:spPr>
        <p:txBody>
          <a:bodyPr/>
          <a:lstStyle/>
          <a:p>
            <a:pPr marL="0" indent="0">
              <a:buNone/>
            </a:pPr>
            <a:r>
              <a:rPr lang="pl-PL" sz="1400" b="1" dirty="0"/>
              <a:t>1. AGH Dynamics </a:t>
            </a:r>
            <a:r>
              <a:rPr lang="pl-PL" sz="1200" dirty="0"/>
              <a:t>	                                      dr inż. Łukasz Więckowski </a:t>
            </a:r>
          </a:p>
          <a:p>
            <a:pPr marL="0" indent="0">
              <a:buNone/>
            </a:pPr>
            <a:r>
              <a:rPr lang="pl-PL" sz="1400" b="1" dirty="0"/>
              <a:t>2. AGH </a:t>
            </a:r>
            <a:r>
              <a:rPr lang="pl-PL" sz="1400" b="1" dirty="0" err="1"/>
              <a:t>Silicon</a:t>
            </a:r>
            <a:r>
              <a:rPr lang="pl-PL" sz="1400" b="1" dirty="0"/>
              <a:t> Technologies </a:t>
            </a:r>
            <a:r>
              <a:rPr lang="pl-PL" sz="1200" dirty="0"/>
              <a:t>	       dr inż. Piotr Otfinowski</a:t>
            </a:r>
          </a:p>
          <a:p>
            <a:pPr marL="0" indent="0">
              <a:buNone/>
            </a:pPr>
            <a:r>
              <a:rPr lang="pl-PL" sz="1400" b="1" dirty="0"/>
              <a:t>3. </a:t>
            </a:r>
            <a:r>
              <a:rPr lang="pl-PL" sz="1400" b="1" dirty="0" err="1"/>
              <a:t>Artificial</a:t>
            </a:r>
            <a:r>
              <a:rPr lang="pl-PL" sz="1400" b="1" dirty="0"/>
              <a:t> </a:t>
            </a:r>
            <a:r>
              <a:rPr lang="pl-PL" sz="1400" b="1" dirty="0" err="1"/>
              <a:t>Intelligence</a:t>
            </a:r>
            <a:r>
              <a:rPr lang="pl-PL" sz="1400" b="1" dirty="0"/>
              <a:t> Lab </a:t>
            </a:r>
            <a:r>
              <a:rPr lang="pl-PL" sz="1200" dirty="0"/>
              <a:t>	       dr hab. Andrzej Bielecki, prof. AGH</a:t>
            </a:r>
          </a:p>
          <a:p>
            <a:pPr marL="0" indent="0">
              <a:buNone/>
            </a:pPr>
            <a:r>
              <a:rPr lang="pl-PL" sz="1400" b="1" dirty="0"/>
              <a:t>4. </a:t>
            </a:r>
            <a:r>
              <a:rPr lang="pl-PL" sz="1400" b="1" dirty="0" err="1"/>
              <a:t>Avader</a:t>
            </a:r>
            <a:r>
              <a:rPr lang="pl-PL" sz="1400" b="1" dirty="0"/>
              <a:t> 	                              	      </a:t>
            </a:r>
            <a:r>
              <a:rPr lang="pl-PL" sz="1200" dirty="0"/>
              <a:t>dr inż. Tomasz Kryjak</a:t>
            </a:r>
          </a:p>
          <a:p>
            <a:pPr marL="0" indent="0">
              <a:buNone/>
            </a:pPr>
            <a:r>
              <a:rPr lang="pl-PL" sz="1400" b="1" dirty="0"/>
              <a:t>5. </a:t>
            </a:r>
            <a:r>
              <a:rPr lang="pl-PL" sz="1400" b="1" dirty="0" err="1"/>
              <a:t>BioMedical</a:t>
            </a:r>
            <a:r>
              <a:rPr lang="pl-PL" sz="1400" b="1" dirty="0"/>
              <a:t> </a:t>
            </a:r>
            <a:r>
              <a:rPr lang="pl-PL" sz="1400" b="1" dirty="0" err="1"/>
              <a:t>Imaging</a:t>
            </a:r>
            <a:r>
              <a:rPr lang="pl-PL" sz="1400" b="1" dirty="0"/>
              <a:t> </a:t>
            </a:r>
            <a:r>
              <a:rPr lang="pl-PL" sz="1200" dirty="0"/>
              <a:t>	      	       dr inż. Elżbieta </a:t>
            </a:r>
            <a:r>
              <a:rPr lang="pl-PL" sz="1200" dirty="0" err="1"/>
              <a:t>Pociask</a:t>
            </a:r>
            <a:endParaRPr lang="pl-PL" sz="1200" dirty="0"/>
          </a:p>
          <a:p>
            <a:pPr marL="0" indent="0">
              <a:buNone/>
            </a:pPr>
            <a:r>
              <a:rPr lang="pl-PL" sz="1400" b="1" dirty="0"/>
              <a:t>6. </a:t>
            </a:r>
            <a:r>
              <a:rPr lang="pl-PL" sz="1400" b="1" dirty="0" err="1"/>
              <a:t>BioMetr</a:t>
            </a:r>
            <a:r>
              <a:rPr lang="pl-PL" sz="1400" b="1" dirty="0"/>
              <a:t> </a:t>
            </a:r>
            <a:r>
              <a:rPr lang="pl-PL" sz="1200" dirty="0"/>
              <a:t>	                                  	       dr inż. Andrzej Skalski, prof. AGH  i dr inż. Daria </a:t>
            </a:r>
            <a:r>
              <a:rPr lang="pl-PL" sz="1200" dirty="0" err="1"/>
              <a:t>Hemmerling</a:t>
            </a:r>
            <a:r>
              <a:rPr lang="pl-PL" sz="1200" dirty="0"/>
              <a:t> </a:t>
            </a:r>
          </a:p>
          <a:p>
            <a:pPr marL="0" indent="0">
              <a:buNone/>
            </a:pPr>
            <a:r>
              <a:rPr lang="pl-PL" sz="1400" b="1" dirty="0"/>
              <a:t>7. </a:t>
            </a:r>
            <a:r>
              <a:rPr lang="pl-PL" sz="1400" b="1" dirty="0" err="1"/>
              <a:t>Ecart</a:t>
            </a:r>
            <a:r>
              <a:rPr lang="pl-PL" sz="1400" b="1" dirty="0"/>
              <a:t> </a:t>
            </a:r>
            <a:r>
              <a:rPr lang="pl-PL" sz="1200" dirty="0"/>
              <a:t>	                                                                   mgr inż. Maciej </a:t>
            </a:r>
            <a:r>
              <a:rPr lang="pl-PL" sz="1200" dirty="0" err="1"/>
              <a:t>Chojowski</a:t>
            </a:r>
            <a:endParaRPr lang="pl-PL" sz="1200" dirty="0"/>
          </a:p>
          <a:p>
            <a:pPr marL="0" indent="0">
              <a:buNone/>
            </a:pPr>
            <a:r>
              <a:rPr lang="pl-PL" sz="1400" b="1" dirty="0"/>
              <a:t>8. Elektrotermia </a:t>
            </a:r>
            <a:r>
              <a:rPr lang="pl-PL" sz="1200" dirty="0"/>
              <a:t>	                                    dr inż. Aleksander Skała</a:t>
            </a:r>
          </a:p>
          <a:p>
            <a:pPr marL="0" indent="0">
              <a:buNone/>
            </a:pPr>
            <a:r>
              <a:rPr lang="pl-PL" sz="1400" b="1" dirty="0"/>
              <a:t>9. Focus 	                                                       </a:t>
            </a:r>
            <a:r>
              <a:rPr lang="pl-PL" sz="1200" dirty="0"/>
              <a:t>dr hab. inż. Adam Piłat, prof. AGH 	</a:t>
            </a:r>
          </a:p>
          <a:p>
            <a:pPr marL="0" indent="0">
              <a:buNone/>
            </a:pPr>
            <a:r>
              <a:rPr lang="pl-PL" sz="1400" b="1" dirty="0"/>
              <a:t>10. </a:t>
            </a:r>
            <a:r>
              <a:rPr lang="pl-PL" sz="1400" b="1" dirty="0" err="1"/>
              <a:t>Glider</a:t>
            </a:r>
            <a:r>
              <a:rPr lang="pl-PL" sz="1200" dirty="0"/>
              <a:t> 	                                                                  dr hab. inż. Jarosław Wąs, prof. AGH 	</a:t>
            </a:r>
          </a:p>
          <a:p>
            <a:pPr marL="0" indent="0">
              <a:buNone/>
            </a:pPr>
            <a:r>
              <a:rPr lang="pl-PL" sz="1400" b="1" dirty="0"/>
              <a:t>11. </a:t>
            </a:r>
            <a:r>
              <a:rPr lang="pl-PL" sz="1400" b="1" dirty="0" err="1"/>
              <a:t>Industrial</a:t>
            </a:r>
            <a:r>
              <a:rPr lang="pl-PL" sz="1400" b="1" dirty="0"/>
              <a:t> Data Science </a:t>
            </a:r>
            <a:r>
              <a:rPr lang="pl-PL" sz="1200" dirty="0"/>
              <a:t>	     dr Katarzyna </a:t>
            </a:r>
            <a:r>
              <a:rPr lang="pl-PL" sz="1200" dirty="0" err="1"/>
              <a:t>Grobler</a:t>
            </a:r>
            <a:r>
              <a:rPr lang="pl-PL" sz="1200" dirty="0"/>
              <a:t>-Dębska</a:t>
            </a:r>
          </a:p>
          <a:p>
            <a:pPr marL="0" indent="0">
              <a:buNone/>
            </a:pPr>
            <a:r>
              <a:rPr lang="pl-PL" sz="1400" b="1" dirty="0"/>
              <a:t>12. </a:t>
            </a:r>
            <a:r>
              <a:rPr lang="pl-PL" sz="1400" b="1" dirty="0" err="1"/>
              <a:t>Integra</a:t>
            </a:r>
            <a:r>
              <a:rPr lang="pl-PL" sz="1200" dirty="0"/>
              <a:t> 	                                  	     dr inż. Marek Długosz</a:t>
            </a:r>
          </a:p>
          <a:p>
            <a:pPr marL="0" indent="0">
              <a:buNone/>
            </a:pPr>
            <a:r>
              <a:rPr lang="pl-PL" sz="1400" b="1" dirty="0"/>
              <a:t>13. </a:t>
            </a:r>
            <a:r>
              <a:rPr lang="pl-PL" sz="1400" b="1" dirty="0" err="1"/>
              <a:t>MacKN</a:t>
            </a:r>
            <a:r>
              <a:rPr lang="pl-PL" sz="1400" b="1" dirty="0"/>
              <a:t> </a:t>
            </a:r>
            <a:r>
              <a:rPr lang="pl-PL" sz="1200" dirty="0"/>
              <a:t>	                                 	     dr inż. Jacek Piwowarczyk</a:t>
            </a:r>
          </a:p>
          <a:p>
            <a:pPr marL="0" indent="0">
              <a:buNone/>
            </a:pPr>
            <a:r>
              <a:rPr lang="pl-PL" sz="1400" b="1" dirty="0"/>
              <a:t>14. Piorun </a:t>
            </a:r>
            <a:r>
              <a:rPr lang="pl-PL" sz="1200" dirty="0"/>
              <a:t>	                                                                 dr hab. inż. Paweł Zydroń</a:t>
            </a:r>
          </a:p>
          <a:p>
            <a:pPr marL="0" indent="0">
              <a:buNone/>
            </a:pPr>
            <a:r>
              <a:rPr lang="pl-PL" sz="1400" b="1" dirty="0"/>
              <a:t>15. </a:t>
            </a:r>
            <a:r>
              <a:rPr lang="pl-PL" sz="1400" b="1" dirty="0" err="1"/>
              <a:t>Sigminded</a:t>
            </a:r>
            <a:r>
              <a:rPr lang="pl-PL" sz="1400" b="1" dirty="0"/>
              <a:t> </a:t>
            </a:r>
            <a:r>
              <a:rPr lang="pl-PL" sz="1200" dirty="0"/>
              <a:t>	                                   dr inż. Tomasz Pięciak </a:t>
            </a:r>
          </a:p>
          <a:p>
            <a:pPr marL="0" indent="0">
              <a:buNone/>
            </a:pPr>
            <a:r>
              <a:rPr lang="pl-PL" sz="1400" b="1" dirty="0"/>
              <a:t>16. </a:t>
            </a:r>
            <a:r>
              <a:rPr lang="pl-PL" sz="1400" b="1" dirty="0" err="1"/>
              <a:t>viFactory</a:t>
            </a:r>
            <a:r>
              <a:rPr lang="pl-PL" sz="1400" b="1" dirty="0"/>
              <a:t> </a:t>
            </a:r>
            <a:r>
              <a:rPr lang="pl-PL" sz="1200" dirty="0"/>
              <a:t>	                                   dr hab. inż. Piotr Maj, prof. AGH  i dr inż. Anna Kozioł 	</a:t>
            </a:r>
          </a:p>
          <a:p>
            <a:pPr marL="0" indent="0">
              <a:buNone/>
            </a:pPr>
            <a:r>
              <a:rPr lang="pl-PL" sz="1400" b="1" dirty="0"/>
              <a:t>17. Volt </a:t>
            </a:r>
            <a:r>
              <a:rPr lang="pl-PL" sz="1200" dirty="0"/>
              <a:t>	                                                                  dr inż. Jarosław Kozik 	</a:t>
            </a:r>
          </a:p>
          <a:p>
            <a:pPr marL="0" indent="0">
              <a:buNone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3125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6332DFB9-477A-4580-A019-6C323B69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63489"/>
          </a:xfrm>
        </p:spPr>
        <p:txBody>
          <a:bodyPr>
            <a:noAutofit/>
          </a:bodyPr>
          <a:lstStyle/>
          <a:p>
            <a:r>
              <a:rPr lang="pl-PL" sz="3200" b="1" dirty="0"/>
              <a:t>Wydział Informatyki, Elektroniki </a:t>
            </a:r>
            <a:br>
              <a:rPr lang="pl-PL" sz="3200" b="1" dirty="0"/>
            </a:br>
            <a:r>
              <a:rPr lang="pl-PL" sz="3200" b="1" dirty="0"/>
              <a:t>i Telekomunikacji</a:t>
            </a:r>
            <a:endParaRPr lang="pl-PL" sz="3200" dirty="0"/>
          </a:p>
        </p:txBody>
      </p:sp>
      <p:sp>
        <p:nvSpPr>
          <p:cNvPr id="8" name="Symbol zastępczy zawartości 1">
            <a:extLst>
              <a:ext uri="{FF2B5EF4-FFF2-40B4-BE49-F238E27FC236}">
                <a16:creationId xmlns:a16="http://schemas.microsoft.com/office/drawing/2014/main" id="{DA223E56-4ABF-46DD-8DCD-381D5D1A0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20889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1. Bit </a:t>
            </a:r>
            <a:r>
              <a:rPr lang="pl-PL" sz="2000" dirty="0"/>
              <a:t>	                           dr inż. Maciej Woźniak</a:t>
            </a:r>
          </a:p>
          <a:p>
            <a:pPr marL="0" indent="0">
              <a:buNone/>
            </a:pPr>
            <a:r>
              <a:rPr lang="pl-PL" sz="2400" b="1" dirty="0"/>
              <a:t>2. Elektroników    </a:t>
            </a:r>
            <a:r>
              <a:rPr lang="pl-PL" sz="2000" dirty="0"/>
              <a:t>mgr inż. Piotr </a:t>
            </a:r>
            <a:r>
              <a:rPr lang="pl-PL" sz="2000" dirty="0" err="1"/>
              <a:t>Rzeszut</a:t>
            </a:r>
            <a:r>
              <a:rPr lang="pl-PL" sz="2000" dirty="0"/>
              <a:t>  i mgr inż. Krzysztof </a:t>
            </a:r>
            <a:r>
              <a:rPr lang="pl-PL" sz="2000" dirty="0" err="1"/>
              <a:t>Grochot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r>
              <a:rPr lang="pl-PL" sz="2400" b="1" dirty="0"/>
              <a:t>3. Spectrum </a:t>
            </a:r>
            <a:r>
              <a:rPr lang="pl-PL" sz="2000" dirty="0"/>
              <a:t>	         dr inż. Jakub Gałka</a:t>
            </a:r>
          </a:p>
          <a:p>
            <a:pPr marL="0" indent="0">
              <a:buNone/>
            </a:pPr>
            <a:r>
              <a:rPr lang="pl-PL" sz="2400" b="1" dirty="0"/>
              <a:t>4. </a:t>
            </a:r>
            <a:r>
              <a:rPr lang="pl-PL" sz="2400" b="1" dirty="0" err="1"/>
              <a:t>Telephoners</a:t>
            </a:r>
            <a:r>
              <a:rPr lang="pl-PL" sz="2000" b="1" dirty="0"/>
              <a:t>       </a:t>
            </a:r>
            <a:r>
              <a:rPr lang="pl-PL" sz="2000" dirty="0"/>
              <a:t>dr hab. inż. Marek Natkaniec 	</a:t>
            </a:r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738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BBC88B1B-F42D-4832-BA8D-FB10E727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63489"/>
          </a:xfrm>
        </p:spPr>
        <p:txBody>
          <a:bodyPr>
            <a:noAutofit/>
          </a:bodyPr>
          <a:lstStyle/>
          <a:p>
            <a:r>
              <a:rPr lang="pl-PL" sz="3200" b="1" dirty="0"/>
              <a:t>Wydział Inżynierii Mechanicznej i Robotyki</a:t>
            </a:r>
            <a:endParaRPr lang="pl-PL" sz="3200" dirty="0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860CD587-0699-47F1-8146-F9A446255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1. AGH </a:t>
            </a:r>
            <a:r>
              <a:rPr lang="pl-PL" sz="2400" b="1" dirty="0" err="1"/>
              <a:t>Medical</a:t>
            </a:r>
            <a:r>
              <a:rPr lang="pl-PL" sz="2400" b="1" dirty="0"/>
              <a:t> Technology </a:t>
            </a:r>
            <a:r>
              <a:rPr lang="pl-PL" sz="2000" dirty="0"/>
              <a:t>	dr inż. Piotr Kijanka</a:t>
            </a:r>
          </a:p>
          <a:p>
            <a:pPr marL="0" indent="0">
              <a:buNone/>
            </a:pPr>
            <a:r>
              <a:rPr lang="pl-PL" sz="2400" b="1" dirty="0"/>
              <a:t>2. AGH Space Systems </a:t>
            </a:r>
            <a:r>
              <a:rPr lang="pl-PL" sz="2000" dirty="0"/>
              <a:t>	dr inż. Mariusz </a:t>
            </a:r>
            <a:r>
              <a:rPr lang="pl-PL" sz="2000" dirty="0" err="1"/>
              <a:t>Gibiec</a:t>
            </a:r>
            <a:endParaRPr lang="pl-PL" sz="2000" dirty="0"/>
          </a:p>
          <a:p>
            <a:pPr marL="0" indent="0">
              <a:buNone/>
            </a:pPr>
            <a:r>
              <a:rPr lang="pl-PL" sz="2400" b="1" dirty="0"/>
              <a:t>3. </a:t>
            </a:r>
            <a:r>
              <a:rPr lang="pl-PL" sz="2400" b="1" dirty="0" err="1"/>
              <a:t>ITmatyk</a:t>
            </a:r>
            <a:r>
              <a:rPr lang="pl-PL" sz="2400" b="1" dirty="0"/>
              <a:t> </a:t>
            </a:r>
            <a:r>
              <a:rPr lang="pl-PL" sz="2000" dirty="0"/>
              <a:t>	                                    dr hab. inż. Bożena Zwolińska</a:t>
            </a:r>
          </a:p>
          <a:p>
            <a:pPr marL="0" indent="0">
              <a:buNone/>
            </a:pPr>
            <a:r>
              <a:rPr lang="pl-PL" sz="2400" b="1" dirty="0"/>
              <a:t>4. </a:t>
            </a:r>
            <a:r>
              <a:rPr lang="pl-PL" sz="2400" b="1" dirty="0" err="1"/>
              <a:t>KiNeMaTicS</a:t>
            </a:r>
            <a:r>
              <a:rPr lang="pl-PL" sz="2400" b="1" dirty="0"/>
              <a:t> </a:t>
            </a:r>
            <a:r>
              <a:rPr lang="pl-PL" sz="2000" dirty="0"/>
              <a:t>	                  dr inż. Daniel Prusak</a:t>
            </a:r>
          </a:p>
          <a:p>
            <a:pPr marL="0" indent="0">
              <a:buNone/>
            </a:pPr>
            <a:r>
              <a:rPr lang="pl-PL" sz="2400" b="1" dirty="0"/>
              <a:t>5. Komfort </a:t>
            </a:r>
            <a:r>
              <a:rPr lang="pl-PL" sz="2000" dirty="0"/>
              <a:t>	                                    dr inż. Dominik Mleczko 	</a:t>
            </a:r>
          </a:p>
          <a:p>
            <a:pPr marL="0" indent="0">
              <a:buNone/>
            </a:pPr>
            <a:r>
              <a:rPr lang="pl-PL" sz="2400" b="1" dirty="0"/>
              <a:t>6. </a:t>
            </a:r>
            <a:r>
              <a:rPr lang="pl-PL" sz="2400" b="1" dirty="0" err="1"/>
              <a:t>Mechabajt</a:t>
            </a:r>
            <a:r>
              <a:rPr lang="pl-PL" sz="2400" b="1" dirty="0"/>
              <a:t> </a:t>
            </a:r>
            <a:r>
              <a:rPr lang="pl-PL" sz="2000" dirty="0"/>
              <a:t>	                                    dr inż. Wojciech Ciesielka 	</a:t>
            </a:r>
          </a:p>
          <a:p>
            <a:pPr marL="0" indent="0">
              <a:buNone/>
            </a:pPr>
            <a:r>
              <a:rPr lang="pl-PL" sz="2400" b="1" dirty="0"/>
              <a:t>7. Mechaników</a:t>
            </a:r>
            <a:r>
              <a:rPr lang="pl-PL" sz="2000" dirty="0"/>
              <a:t> 	                  dr inż. Krzysztof Zagórski 	</a:t>
            </a:r>
          </a:p>
          <a:p>
            <a:pPr marL="0" indent="0">
              <a:buNone/>
            </a:pPr>
            <a:r>
              <a:rPr lang="pl-PL" sz="2400" b="1" dirty="0"/>
              <a:t>8. </a:t>
            </a:r>
            <a:r>
              <a:rPr lang="pl-PL" sz="2400" b="1" dirty="0" err="1"/>
              <a:t>Mechatronics</a:t>
            </a:r>
            <a:r>
              <a:rPr lang="pl-PL" sz="2400" b="1" dirty="0"/>
              <a:t>                         </a:t>
            </a:r>
            <a:r>
              <a:rPr lang="pl-PL" sz="2000" dirty="0"/>
              <a:t>dr hab. inż. Piotr Kohut</a:t>
            </a:r>
          </a:p>
          <a:p>
            <a:pPr marL="0" indent="0">
              <a:buNone/>
            </a:pPr>
            <a:r>
              <a:rPr lang="pl-PL" sz="2400" b="1" dirty="0"/>
              <a:t>9. New-Tech </a:t>
            </a:r>
            <a:r>
              <a:rPr lang="pl-PL" sz="2000" dirty="0"/>
              <a:t>	                                    dr inż. Tymoteusz </a:t>
            </a:r>
            <a:r>
              <a:rPr lang="pl-PL" sz="2000" dirty="0" err="1"/>
              <a:t>Turlej</a:t>
            </a:r>
            <a:r>
              <a:rPr lang="pl-PL" sz="2000" dirty="0"/>
              <a:t> 	</a:t>
            </a:r>
          </a:p>
          <a:p>
            <a:pPr marL="0" indent="0">
              <a:buNone/>
            </a:pPr>
            <a:r>
              <a:rPr lang="pl-PL" sz="2400" b="1" dirty="0"/>
              <a:t>10. Sensor </a:t>
            </a:r>
            <a:r>
              <a:rPr lang="pl-PL" sz="2000" dirty="0"/>
              <a:t>	                                    dr inż. Krzysztof Lalik 	</a:t>
            </a:r>
          </a:p>
          <a:p>
            <a:pPr marL="0" indent="0">
              <a:buNone/>
            </a:pPr>
            <a:r>
              <a:rPr lang="pl-PL" sz="2400" b="1" dirty="0"/>
              <a:t>11. Techno </a:t>
            </a:r>
            <a:r>
              <a:rPr lang="pl-PL" sz="2000" dirty="0"/>
              <a:t>	                                    dr inż. Janusz Szostak 			</a:t>
            </a:r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799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5C4A6FB3-7102-4A52-A5FA-804CE9E2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63489"/>
          </a:xfrm>
        </p:spPr>
        <p:txBody>
          <a:bodyPr>
            <a:noAutofit/>
          </a:bodyPr>
          <a:lstStyle/>
          <a:p>
            <a:r>
              <a:rPr lang="pl-PL" sz="3200" b="1" dirty="0"/>
              <a:t>Wydział Odlewnictwa</a:t>
            </a:r>
            <a:endParaRPr lang="pl-PL" sz="3200" dirty="0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D2B659E5-79DC-47E2-B293-23388AD95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20889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1. Artefakt </a:t>
            </a:r>
            <a:r>
              <a:rPr lang="pl-PL" sz="2000" dirty="0"/>
              <a:t>	dr inż. Marcin Piękoś 	</a:t>
            </a:r>
          </a:p>
          <a:p>
            <a:pPr marL="0" indent="0">
              <a:buNone/>
            </a:pPr>
            <a:r>
              <a:rPr lang="pl-PL" sz="2400" b="1" dirty="0"/>
              <a:t>2. </a:t>
            </a:r>
            <a:r>
              <a:rPr lang="pl-PL" sz="2400" b="1" dirty="0" err="1"/>
              <a:t>Alchemist</a:t>
            </a:r>
            <a:r>
              <a:rPr lang="pl-PL" sz="2400" b="1" dirty="0"/>
              <a:t> </a:t>
            </a:r>
            <a:r>
              <a:rPr lang="pl-PL" sz="2000" dirty="0"/>
              <a:t>	dr hab. Urszula Lelek-Borkowska, prof. AGH 	</a:t>
            </a:r>
          </a:p>
          <a:p>
            <a:pPr marL="0" indent="0">
              <a:buNone/>
            </a:pPr>
            <a:r>
              <a:rPr lang="pl-PL" sz="2400" b="1" dirty="0"/>
              <a:t>3. </a:t>
            </a:r>
            <a:r>
              <a:rPr lang="pl-PL" sz="2400" b="1" dirty="0" err="1"/>
              <a:t>Zgarek</a:t>
            </a:r>
            <a:r>
              <a:rPr lang="pl-PL" sz="2000" dirty="0"/>
              <a:t> 	dr Paweł Żak </a:t>
            </a:r>
          </a:p>
        </p:txBody>
      </p:sp>
    </p:spTree>
    <p:extLst>
      <p:ext uri="{BB962C8B-B14F-4D97-AF65-F5344CB8AC3E}">
        <p14:creationId xmlns:p14="http://schemas.microsoft.com/office/powerpoint/2010/main" val="118931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FF69143F-D064-4416-984A-DAADCE56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63489"/>
          </a:xfrm>
        </p:spPr>
        <p:txBody>
          <a:bodyPr>
            <a:noAutofit/>
          </a:bodyPr>
          <a:lstStyle/>
          <a:p>
            <a:r>
              <a:rPr lang="pl-PL" sz="3200" b="1" dirty="0"/>
              <a:t>Wydział  	Metali Nieżelaznych</a:t>
            </a:r>
            <a:endParaRPr lang="pl-PL" sz="3200" dirty="0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8DB14B67-596A-4A53-AE32-2F2CC1A6E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1. </a:t>
            </a:r>
            <a:r>
              <a:rPr lang="pl-PL" sz="2400" b="1" dirty="0" err="1"/>
              <a:t>AluminaTi</a:t>
            </a:r>
            <a:r>
              <a:rPr lang="pl-PL" sz="2400" b="1" dirty="0"/>
              <a:t> </a:t>
            </a:r>
            <a:r>
              <a:rPr lang="pl-PL" sz="2000" dirty="0"/>
              <a:t>	                         dr inż. Tomasz </a:t>
            </a:r>
            <a:r>
              <a:rPr lang="pl-PL" sz="2000" dirty="0" err="1"/>
              <a:t>Skrzekut</a:t>
            </a:r>
            <a:endParaRPr lang="pl-PL" sz="2000" dirty="0"/>
          </a:p>
          <a:p>
            <a:pPr marL="0" indent="0">
              <a:buNone/>
            </a:pPr>
            <a:r>
              <a:rPr lang="pl-PL" sz="2400" b="1" dirty="0"/>
              <a:t>2. De Re Metallica </a:t>
            </a:r>
            <a:r>
              <a:rPr lang="pl-PL" sz="2000" dirty="0"/>
              <a:t>	       dr hab. inż. Stanisław Pietrzyk, prof. AGH </a:t>
            </a:r>
          </a:p>
          <a:p>
            <a:pPr marL="0" indent="0">
              <a:buNone/>
            </a:pPr>
            <a:r>
              <a:rPr lang="pl-PL" sz="2400" b="1" dirty="0"/>
              <a:t>3. Doskonalenie jakości </a:t>
            </a:r>
            <a:r>
              <a:rPr lang="pl-PL" sz="2000" dirty="0"/>
              <a:t>dr inż. Sandra </a:t>
            </a:r>
            <a:r>
              <a:rPr lang="pl-PL" sz="2000" dirty="0" err="1"/>
              <a:t>Puchlerska</a:t>
            </a:r>
            <a:r>
              <a:rPr lang="pl-PL" sz="2000" dirty="0"/>
              <a:t> 	</a:t>
            </a:r>
          </a:p>
          <a:p>
            <a:pPr marL="0" indent="0">
              <a:buNone/>
            </a:pPr>
            <a:r>
              <a:rPr lang="pl-PL" sz="2400" b="1" dirty="0"/>
              <a:t>4. Heksagon</a:t>
            </a:r>
            <a:r>
              <a:rPr lang="pl-PL" sz="2000" dirty="0"/>
              <a:t> 	                         dr hab. inż. Anna Kula, prof. AGH 	</a:t>
            </a:r>
          </a:p>
          <a:p>
            <a:pPr marL="0" indent="0">
              <a:buNone/>
            </a:pPr>
            <a:r>
              <a:rPr lang="pl-PL" sz="2400" b="1" dirty="0"/>
              <a:t>5. </a:t>
            </a:r>
            <a:r>
              <a:rPr lang="pl-PL" sz="2400" b="1" dirty="0" err="1"/>
              <a:t>InScience</a:t>
            </a:r>
            <a:r>
              <a:rPr lang="pl-PL" sz="2400" b="1" dirty="0"/>
              <a:t> </a:t>
            </a:r>
            <a:r>
              <a:rPr lang="pl-PL" sz="2000" dirty="0"/>
              <a:t>	                         dr inż. Magdalena Luty-</a:t>
            </a:r>
            <a:r>
              <a:rPr lang="pl-PL" sz="2000" dirty="0" err="1"/>
              <a:t>Błocho</a:t>
            </a:r>
            <a:endParaRPr lang="pl-PL" sz="2000" dirty="0"/>
          </a:p>
          <a:p>
            <a:pPr marL="0" indent="0">
              <a:buNone/>
            </a:pPr>
            <a:r>
              <a:rPr lang="pl-PL" sz="2400" b="1" dirty="0"/>
              <a:t>6. Tytan</a:t>
            </a:r>
            <a:r>
              <a:rPr lang="pl-PL" sz="2000" dirty="0"/>
              <a:t> 	                         dr hab. inż. Grzegorz </a:t>
            </a:r>
            <a:r>
              <a:rPr lang="pl-PL" sz="2000" dirty="0" err="1"/>
              <a:t>Boczkal</a:t>
            </a:r>
            <a:r>
              <a:rPr lang="pl-PL" sz="2000" dirty="0"/>
              <a:t>, prof. AGH </a:t>
            </a:r>
          </a:p>
          <a:p>
            <a:pPr marL="0" indent="0">
              <a:buNone/>
            </a:pPr>
            <a:r>
              <a:rPr lang="pl-PL" sz="2400" b="1" dirty="0"/>
              <a:t>7. </a:t>
            </a:r>
            <a:r>
              <a:rPr lang="pl-PL" sz="2400" b="1" dirty="0" err="1"/>
              <a:t>Wire</a:t>
            </a:r>
            <a:r>
              <a:rPr lang="pl-PL" sz="2400" b="1" dirty="0"/>
              <a:t> </a:t>
            </a:r>
            <a:r>
              <a:rPr lang="pl-PL" sz="2000" dirty="0"/>
              <a:t>	                         dr hab. inż. Grzegorz </a:t>
            </a:r>
            <a:r>
              <a:rPr lang="pl-PL" sz="2000" dirty="0" err="1"/>
              <a:t>Kiesiewicz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r>
              <a:rPr lang="pl-PL" sz="2000" dirty="0"/>
              <a:t>	</a:t>
            </a:r>
          </a:p>
          <a:p>
            <a:pPr marL="0" indent="0" algn="ctr">
              <a:buNone/>
            </a:pPr>
            <a:r>
              <a:rPr lang="pl-PL" sz="2400" b="1" dirty="0"/>
              <a:t>Koło Doktorantów</a:t>
            </a:r>
          </a:p>
          <a:p>
            <a:pPr marL="0" indent="0">
              <a:buNone/>
            </a:pPr>
            <a:r>
              <a:rPr lang="pl-PL" sz="2400" b="1" dirty="0"/>
              <a:t>1. DEFORM </a:t>
            </a:r>
            <a:r>
              <a:rPr lang="pl-PL" sz="2000" dirty="0"/>
              <a:t>	                          dr hab. inż. Artur Kawecki, prof. AGH 	</a:t>
            </a:r>
          </a:p>
        </p:txBody>
      </p:sp>
    </p:spTree>
    <p:extLst>
      <p:ext uri="{BB962C8B-B14F-4D97-AF65-F5344CB8AC3E}">
        <p14:creationId xmlns:p14="http://schemas.microsoft.com/office/powerpoint/2010/main" val="106807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2062304F-5E80-4545-B2FD-8730B4B7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5" y="793303"/>
            <a:ext cx="8229600" cy="763489"/>
          </a:xfrm>
        </p:spPr>
        <p:txBody>
          <a:bodyPr>
            <a:noAutofit/>
          </a:bodyPr>
          <a:lstStyle/>
          <a:p>
            <a:r>
              <a:rPr lang="pl-PL" sz="3200" b="1" dirty="0"/>
              <a:t>Wydział Energetyki i Paliw</a:t>
            </a:r>
            <a:endParaRPr lang="pl-PL" sz="3200" dirty="0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32D44402-5B1E-47E4-8F43-B4EC8699F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1. AGH Solar </a:t>
            </a:r>
            <a:r>
              <a:rPr lang="pl-PL" sz="1800" b="1" dirty="0" err="1"/>
              <a:t>Boat</a:t>
            </a:r>
            <a:r>
              <a:rPr lang="pl-PL" sz="1800" b="1" dirty="0"/>
              <a:t> </a:t>
            </a:r>
            <a:r>
              <a:rPr lang="pl-PL" sz="1600" dirty="0"/>
              <a:t>	                              dr inż. Krzysztof Sornek</a:t>
            </a:r>
          </a:p>
          <a:p>
            <a:pPr marL="0" indent="0">
              <a:buNone/>
            </a:pPr>
            <a:r>
              <a:rPr lang="pl-PL" sz="1800" b="1" dirty="0"/>
              <a:t>2. AGH Solar </a:t>
            </a:r>
            <a:r>
              <a:rPr lang="pl-PL" sz="1800" b="1" dirty="0" err="1"/>
              <a:t>Plane</a:t>
            </a:r>
            <a:r>
              <a:rPr lang="pl-PL" sz="1800" b="1" dirty="0"/>
              <a:t> </a:t>
            </a:r>
            <a:r>
              <a:rPr lang="pl-PL" sz="1600" dirty="0"/>
              <a:t>	        dr inż. Krzysztof Sornek</a:t>
            </a:r>
          </a:p>
          <a:p>
            <a:pPr marL="0" indent="0">
              <a:buNone/>
            </a:pPr>
            <a:r>
              <a:rPr lang="pl-PL" sz="1800" b="1" dirty="0"/>
              <a:t>3. BIO-LOGIKA </a:t>
            </a:r>
            <a:r>
              <a:rPr lang="pl-PL" sz="1600" dirty="0"/>
              <a:t>	                              dr hab. inż. Grzegorz Jodłowski 	</a:t>
            </a:r>
          </a:p>
          <a:p>
            <a:pPr marL="0" indent="0">
              <a:buNone/>
            </a:pPr>
            <a:r>
              <a:rPr lang="pl-PL" sz="1800" b="1" dirty="0"/>
              <a:t>4. Green Energy </a:t>
            </a:r>
            <a:r>
              <a:rPr lang="pl-PL" sz="1600" dirty="0"/>
              <a:t>	                              dr hab. inż. Mirosław Kwiatkowski </a:t>
            </a:r>
          </a:p>
          <a:p>
            <a:pPr marL="0" indent="0">
              <a:buNone/>
            </a:pPr>
            <a:r>
              <a:rPr lang="pl-PL" sz="1800" b="1" dirty="0"/>
              <a:t>5. </a:t>
            </a:r>
            <a:r>
              <a:rPr lang="pl-PL" sz="1800" b="1" dirty="0" err="1"/>
              <a:t>ChemTech</a:t>
            </a:r>
            <a:r>
              <a:rPr lang="pl-PL" sz="1800" b="1" dirty="0"/>
              <a:t> AGH </a:t>
            </a:r>
            <a:r>
              <a:rPr lang="pl-PL" sz="1600" dirty="0"/>
              <a:t>	                              dr hab. inż. Danuta Olszewska, prof. AGH </a:t>
            </a:r>
          </a:p>
          <a:p>
            <a:pPr marL="0" indent="0">
              <a:buNone/>
            </a:pPr>
            <a:r>
              <a:rPr lang="pl-PL" sz="1800" b="1" dirty="0"/>
              <a:t>6. Eko-Energia </a:t>
            </a:r>
            <a:r>
              <a:rPr lang="pl-PL" sz="1600" dirty="0"/>
              <a:t>	                              mgr inż. Maciej Żołądek</a:t>
            </a:r>
          </a:p>
          <a:p>
            <a:pPr marL="0" indent="0">
              <a:buNone/>
            </a:pPr>
            <a:r>
              <a:rPr lang="pl-PL" sz="1800" b="1" dirty="0"/>
              <a:t>7. FENEC </a:t>
            </a:r>
            <a:r>
              <a:rPr lang="pl-PL" sz="1600" dirty="0"/>
              <a:t>	                              dr inż. Andrzej </a:t>
            </a:r>
            <a:r>
              <a:rPr lang="pl-PL" sz="1600" dirty="0" err="1"/>
              <a:t>Raźniak</a:t>
            </a:r>
            <a:endParaRPr lang="pl-PL" sz="1600" dirty="0"/>
          </a:p>
          <a:p>
            <a:pPr marL="0" indent="0">
              <a:buNone/>
            </a:pPr>
            <a:r>
              <a:rPr lang="pl-PL" sz="1800" b="1" dirty="0"/>
              <a:t>8. </a:t>
            </a:r>
            <a:r>
              <a:rPr lang="pl-PL" sz="1800" b="1" dirty="0" err="1"/>
              <a:t>Hydrogenium</a:t>
            </a:r>
            <a:r>
              <a:rPr lang="pl-PL" sz="1800" b="1" dirty="0"/>
              <a:t> </a:t>
            </a:r>
            <a:r>
              <a:rPr lang="pl-PL" sz="1600" dirty="0"/>
              <a:t>	                              prof. dr hab. inż. Janina Molenda</a:t>
            </a:r>
          </a:p>
          <a:p>
            <a:pPr marL="0" indent="0">
              <a:buNone/>
            </a:pPr>
            <a:r>
              <a:rPr lang="pl-PL" sz="1800" b="1" dirty="0"/>
              <a:t>9. </a:t>
            </a:r>
            <a:r>
              <a:rPr lang="pl-PL" sz="1800" b="1" dirty="0" err="1"/>
              <a:t>Ignis</a:t>
            </a:r>
            <a:r>
              <a:rPr lang="pl-PL" sz="1800" b="1" dirty="0"/>
              <a:t> </a:t>
            </a:r>
            <a:r>
              <a:rPr lang="pl-PL" sz="1600" dirty="0"/>
              <a:t>	                                                    mgr inż. Wojciech </a:t>
            </a:r>
            <a:r>
              <a:rPr lang="pl-PL" sz="1600" dirty="0" err="1"/>
              <a:t>Kalawa</a:t>
            </a:r>
            <a:endParaRPr lang="pl-PL" sz="1600" dirty="0"/>
          </a:p>
          <a:p>
            <a:pPr marL="0" indent="0">
              <a:buNone/>
            </a:pPr>
            <a:r>
              <a:rPr lang="pl-PL" sz="1800" b="1" dirty="0"/>
              <a:t>10. Indygo</a:t>
            </a:r>
            <a:r>
              <a:rPr lang="pl-PL" sz="1600" dirty="0"/>
              <a:t> 	                              dr inż. Bogdan </a:t>
            </a:r>
            <a:r>
              <a:rPr lang="pl-PL" sz="1600" dirty="0" err="1"/>
              <a:t>Samojeden</a:t>
            </a:r>
            <a:endParaRPr lang="pl-PL" sz="1600" dirty="0"/>
          </a:p>
          <a:p>
            <a:pPr marL="0" indent="0">
              <a:buNone/>
            </a:pPr>
            <a:r>
              <a:rPr lang="pl-PL" sz="1800" b="1" dirty="0"/>
              <a:t>11. </a:t>
            </a:r>
            <a:r>
              <a:rPr lang="pl-PL" sz="1800" b="1" dirty="0" err="1"/>
              <a:t>Nabla</a:t>
            </a:r>
            <a:r>
              <a:rPr lang="pl-PL" sz="1800" b="1" dirty="0"/>
              <a:t> </a:t>
            </a:r>
            <a:r>
              <a:rPr lang="pl-PL" sz="1600" dirty="0"/>
              <a:t>	                              dr inż. Marcin Moździerz	</a:t>
            </a:r>
          </a:p>
          <a:p>
            <a:pPr marL="0" indent="0">
              <a:buNone/>
            </a:pPr>
            <a:r>
              <a:rPr lang="pl-PL" sz="1800" b="1" dirty="0"/>
              <a:t>12. Nova Energia </a:t>
            </a:r>
            <a:r>
              <a:rPr lang="pl-PL" sz="1600" dirty="0"/>
              <a:t>	                              dr hab. inż. Tadeusz Olkuski 		</a:t>
            </a:r>
          </a:p>
          <a:p>
            <a:pPr marL="0" indent="0">
              <a:buNone/>
            </a:pPr>
            <a:r>
              <a:rPr lang="pl-PL" sz="1800" b="1" dirty="0"/>
              <a:t>13. </a:t>
            </a:r>
            <a:r>
              <a:rPr lang="pl-PL" sz="1800" b="1" dirty="0" err="1"/>
              <a:t>RedoX</a:t>
            </a:r>
            <a:r>
              <a:rPr lang="pl-PL" sz="1800" b="1" dirty="0"/>
              <a:t> </a:t>
            </a:r>
            <a:r>
              <a:rPr lang="pl-PL" sz="1600" dirty="0"/>
              <a:t>	                              dr hab. inż. Katarzyna Styszko </a:t>
            </a:r>
          </a:p>
          <a:p>
            <a:pPr marL="0" indent="0">
              <a:buNone/>
            </a:pPr>
            <a:r>
              <a:rPr lang="pl-PL" sz="1800" b="1" dirty="0"/>
              <a:t>14. Solaris</a:t>
            </a:r>
            <a:r>
              <a:rPr lang="pl-PL" sz="1600" dirty="0"/>
              <a:t> 	                              dr inż. Artur Wyrwa 		</a:t>
            </a:r>
          </a:p>
          <a:p>
            <a:pPr marL="0" indent="0">
              <a:buNone/>
            </a:pPr>
            <a:r>
              <a:rPr lang="pl-PL" sz="1800" b="1" dirty="0"/>
              <a:t>15. </a:t>
            </a:r>
            <a:r>
              <a:rPr lang="pl-PL" sz="1800" b="1" dirty="0" err="1"/>
              <a:t>TDFuels</a:t>
            </a:r>
            <a:r>
              <a:rPr lang="pl-PL" sz="1800" b="1" dirty="0"/>
              <a:t> </a:t>
            </a:r>
            <a:r>
              <a:rPr lang="pl-PL" sz="1600" dirty="0"/>
              <a:t>	                              dr inż. Przemysław Grzywacz 	</a:t>
            </a:r>
          </a:p>
          <a:p>
            <a:pPr marL="0" indent="0">
              <a:buNone/>
            </a:pPr>
            <a:r>
              <a:rPr lang="pl-PL" sz="1800" b="1" dirty="0"/>
              <a:t>16. Uranium</a:t>
            </a:r>
            <a:r>
              <a:rPr lang="pl-PL" sz="1600" dirty="0"/>
              <a:t> 	                              dr inż. Paweł Gajda 	</a:t>
            </a:r>
          </a:p>
          <a:p>
            <a:pPr marL="0" indent="0">
              <a:buNone/>
            </a:pPr>
            <a:r>
              <a:rPr lang="pl-PL" sz="1600" dirty="0"/>
              <a:t>	</a:t>
            </a:r>
          </a:p>
          <a:p>
            <a:pPr marL="0" indent="0">
              <a:buNone/>
            </a:pPr>
            <a:r>
              <a:rPr lang="pl-PL" sz="1600" dirty="0"/>
              <a:t>	</a:t>
            </a:r>
          </a:p>
          <a:p>
            <a:pPr marL="0" indent="0">
              <a:buNone/>
            </a:pPr>
            <a:r>
              <a:rPr lang="pl-PL" sz="1600" dirty="0"/>
              <a:t>	</a:t>
            </a:r>
          </a:p>
          <a:p>
            <a:pPr marL="0" indent="0">
              <a:buNone/>
            </a:pPr>
            <a:r>
              <a:rPr lang="pl-PL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79436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ka" id="{D5B4DBE1-A50E-423F-B3AE-735217ECC01F}" vid="{99824764-F7FC-42AB-AB49-851AFB65007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3113C4C3D7394288C80D2715EABB3A" ma:contentTypeVersion="2" ma:contentTypeDescription="Utwórz nowy dokument." ma:contentTypeScope="" ma:versionID="2586be95e1e989d66e5ba6e63de9d568">
  <xsd:schema xmlns:xsd="http://www.w3.org/2001/XMLSchema" xmlns:xs="http://www.w3.org/2001/XMLSchema" xmlns:p="http://schemas.microsoft.com/office/2006/metadata/properties" xmlns:ns2="e52e3002-68b6-4b08-b2f7-e521ddca2d17" targetNamespace="http://schemas.microsoft.com/office/2006/metadata/properties" ma:root="true" ma:fieldsID="898dd55598cdb74ed331f414b971a650" ns2:_="">
    <xsd:import namespace="e52e3002-68b6-4b08-b2f7-e521ddca2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e3002-68b6-4b08-b2f7-e521ddca2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947008-BECE-44A8-98B2-44D24AEF28B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6341abf-0625-4dcf-9a4f-2604c0857c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6CFB14-B87B-4A06-AFA7-11D09B82AD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E00069-C7DE-48DA-847E-ABB4E2100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2e3002-68b6-4b08-b2f7-e521ddca2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1178</Words>
  <Application>Microsoft Office PowerPoint</Application>
  <PresentationFormat>Pokaz na ekranie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Symbol</vt:lpstr>
      <vt:lpstr>Wingdings</vt:lpstr>
      <vt:lpstr>Motyw pakietu Office</vt:lpstr>
      <vt:lpstr>Prezentacja programu PowerPoint</vt:lpstr>
      <vt:lpstr>Koła Naukowe Pionu Hutniczego</vt:lpstr>
      <vt:lpstr>Wydział Inżynierii Metali i Informatyki Przemysłowej </vt:lpstr>
      <vt:lpstr>Wydział   Elektrotechniki, Automatyki, Informatyki i Inżynierii Biomedycznej</vt:lpstr>
      <vt:lpstr>Wydział Informatyki, Elektroniki  i Telekomunikacji</vt:lpstr>
      <vt:lpstr>Wydział Inżynierii Mechanicznej i Robotyki</vt:lpstr>
      <vt:lpstr>Wydział Odlewnictwa</vt:lpstr>
      <vt:lpstr>Wydział   Metali Nieżelaznych</vt:lpstr>
      <vt:lpstr>Wydział Energetyki i Paliw</vt:lpstr>
      <vt:lpstr>Wydział Fizyki i Informatyki Stosowanej</vt:lpstr>
      <vt:lpstr>Wydział Matematyki Stosowanej</vt:lpstr>
      <vt:lpstr>Działania Kół.…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Formatka KSKNPG</dc:title>
  <dc:creator>AS</dc:creator>
  <cp:lastModifiedBy>Joanna Augustyn-Nadzieja</cp:lastModifiedBy>
  <cp:revision>109</cp:revision>
  <dcterms:created xsi:type="dcterms:W3CDTF">2016-11-28T21:21:28Z</dcterms:created>
  <dcterms:modified xsi:type="dcterms:W3CDTF">2021-05-05T11:11:19Z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0x010100E73113C4C3D7394288C80D2715EABB3A</vt:lpwstr>
  </property>
</Properties>
</file>