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79" r:id="rId5"/>
    <p:sldId id="300" r:id="rId6"/>
    <p:sldId id="278" r:id="rId7"/>
    <p:sldId id="287" r:id="rId8"/>
    <p:sldId id="277" r:id="rId9"/>
    <p:sldId id="266" r:id="rId10"/>
    <p:sldId id="299" r:id="rId11"/>
    <p:sldId id="276" r:id="rId12"/>
    <p:sldId id="297" r:id="rId13"/>
    <p:sldId id="281" r:id="rId14"/>
    <p:sldId id="285" r:id="rId15"/>
    <p:sldId id="275" r:id="rId16"/>
    <p:sldId id="296" r:id="rId17"/>
    <p:sldId id="274" r:id="rId18"/>
    <p:sldId id="288" r:id="rId19"/>
    <p:sldId id="264" r:id="rId20"/>
    <p:sldId id="265" r:id="rId21"/>
    <p:sldId id="273" r:id="rId22"/>
    <p:sldId id="298" r:id="rId23"/>
    <p:sldId id="272" r:id="rId24"/>
    <p:sldId id="291" r:id="rId25"/>
    <p:sldId id="271" r:id="rId26"/>
    <p:sldId id="280" r:id="rId27"/>
    <p:sldId id="270" r:id="rId28"/>
    <p:sldId id="282" r:id="rId29"/>
    <p:sldId id="283" r:id="rId30"/>
    <p:sldId id="284" r:id="rId31"/>
    <p:sldId id="269" r:id="rId32"/>
    <p:sldId id="292" r:id="rId33"/>
    <p:sldId id="293" r:id="rId34"/>
    <p:sldId id="268" r:id="rId35"/>
    <p:sldId id="263" r:id="rId36"/>
    <p:sldId id="267" r:id="rId37"/>
    <p:sldId id="301" r:id="rId3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2C30"/>
    <a:srgbClr val="902023"/>
    <a:srgbClr val="0F6C39"/>
    <a:srgbClr val="0C934A"/>
    <a:srgbClr val="E3F3E1"/>
    <a:srgbClr val="DBEFD9"/>
    <a:srgbClr val="BDE0BA"/>
    <a:srgbClr val="159C4C"/>
    <a:srgbClr val="D5E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4598" autoAdjust="0"/>
  </p:normalViewPr>
  <p:slideViewPr>
    <p:cSldViewPr>
      <p:cViewPr varScale="1">
        <p:scale>
          <a:sx n="81" d="100"/>
          <a:sy n="81" d="100"/>
        </p:scale>
        <p:origin x="130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15BA998C-CB92-4EE0-A34A-1563D19A64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A5208DC-6431-43EC-B6FA-44133BB4F2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5E569-FFF1-4F18-A1EB-3E3B87541AC1}" type="datetimeFigureOut">
              <a:rPr lang="pl-PL" smtClean="0"/>
              <a:t>12.05.2021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95E54C0-6639-4465-B128-79CF0E23DD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C7CD059-1752-40DE-A64E-0F7F6DE39F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95C6B-8B94-4943-A976-1006B6F9E6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874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B2E49-3938-4285-BFFE-E34C85586BE2}" type="datetimeFigureOut">
              <a:rPr lang="pl-PL" smtClean="0"/>
              <a:t>12.05.2021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267C7-D57A-418B-9322-C0F10B8361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447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267C7-D57A-418B-9322-C0F10B836189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254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267C7-D57A-418B-9322-C0F10B83618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004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267C7-D57A-418B-9322-C0F10B836189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004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267C7-D57A-418B-9322-C0F10B836189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004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267C7-D57A-418B-9322-C0F10B836189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4073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267C7-D57A-418B-9322-C0F10B836189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254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267C7-D57A-418B-9322-C0F10B836189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4275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267C7-D57A-418B-9322-C0F10B836189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321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Konferen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C0066564-A13C-4DD7-8DD7-CAA9440FC2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92" y="577015"/>
            <a:ext cx="3728767" cy="1214675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A2D6E93E-97B3-4DD4-A087-BEE8798CAC4E}"/>
              </a:ext>
            </a:extLst>
          </p:cNvPr>
          <p:cNvSpPr/>
          <p:nvPr userDrawn="1"/>
        </p:nvSpPr>
        <p:spPr>
          <a:xfrm>
            <a:off x="179512" y="188640"/>
            <a:ext cx="8784976" cy="6480721"/>
          </a:xfrm>
          <a:prstGeom prst="rect">
            <a:avLst/>
          </a:prstGeom>
          <a:noFill/>
          <a:ln w="88900" cap="flat" cmpd="sng">
            <a:solidFill>
              <a:srgbClr val="C82C3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D225A6A-C9D4-40DE-96D2-26C4BADC59EA}"/>
              </a:ext>
            </a:extLst>
          </p:cNvPr>
          <p:cNvSpPr txBox="1"/>
          <p:nvPr userDrawn="1"/>
        </p:nvSpPr>
        <p:spPr>
          <a:xfrm>
            <a:off x="251520" y="764704"/>
            <a:ext cx="4752080" cy="5832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E63CE02-7543-4978-BFF9-B636C3E09E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94" y="742259"/>
            <a:ext cx="4973294" cy="563293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9FA9283-7CF7-476D-B44C-990D765A8E6F}"/>
              </a:ext>
            </a:extLst>
          </p:cNvPr>
          <p:cNvSpPr txBox="1"/>
          <p:nvPr userDrawn="1"/>
        </p:nvSpPr>
        <p:spPr>
          <a:xfrm>
            <a:off x="4768897" y="3649096"/>
            <a:ext cx="3968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C82C30"/>
                </a:solidFill>
              </a:rPr>
              <a:t>58. Konferencja Studenckich Kół Naukowych </a:t>
            </a:r>
            <a:br>
              <a:rPr lang="pl-PL" sz="2000" b="1" dirty="0">
                <a:solidFill>
                  <a:srgbClr val="C82C30"/>
                </a:solidFill>
              </a:rPr>
            </a:br>
            <a:r>
              <a:rPr lang="pl-PL" sz="2000" b="1" dirty="0">
                <a:solidFill>
                  <a:srgbClr val="C82C30"/>
                </a:solidFill>
              </a:rPr>
              <a:t>Pionu Hutniczego AGH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AFA12B7-AEC4-48E0-A18B-4F697C7439FC}"/>
              </a:ext>
            </a:extLst>
          </p:cNvPr>
          <p:cNvSpPr txBox="1"/>
          <p:nvPr userDrawn="1"/>
        </p:nvSpPr>
        <p:spPr>
          <a:xfrm>
            <a:off x="-1003426" y="377862"/>
            <a:ext cx="4973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82C30"/>
                </a:solidFill>
              </a:rPr>
              <a:t>6</a:t>
            </a:r>
            <a:r>
              <a:rPr lang="pl-PL" sz="3200" b="1" dirty="0">
                <a:solidFill>
                  <a:srgbClr val="C82C30"/>
                </a:solidFill>
              </a:rPr>
              <a:t> </a:t>
            </a:r>
            <a:r>
              <a:rPr lang="pl-PL" sz="2800" b="1" dirty="0">
                <a:solidFill>
                  <a:srgbClr val="C82C30"/>
                </a:solidFill>
              </a:rPr>
              <a:t>maja</a:t>
            </a:r>
            <a:r>
              <a:rPr lang="pl-PL" sz="3200" b="1" dirty="0">
                <a:solidFill>
                  <a:srgbClr val="C82C30"/>
                </a:solidFill>
              </a:rPr>
              <a:t> 2021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43DF001-F432-40D7-B27A-8D694FB91E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18" y="5090737"/>
            <a:ext cx="2736752" cy="1190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refer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88032" y="936970"/>
            <a:ext cx="7772400" cy="1929683"/>
          </a:xfrm>
          <a:prstGeom prst="rect">
            <a:avLst/>
          </a:prstGeom>
        </p:spPr>
        <p:txBody>
          <a:bodyPr lIns="82800" anchor="b">
            <a:normAutofit/>
          </a:bodyPr>
          <a:lstStyle>
            <a:lvl1pPr algn="r">
              <a:defRPr sz="3000" b="1" cap="all">
                <a:solidFill>
                  <a:srgbClr val="C82C30"/>
                </a:solidFill>
              </a:defRPr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685800" y="2931698"/>
            <a:ext cx="7772400" cy="620381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Autorzy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F608-24F7-4472-8DFD-D6B54E97934F}" type="datetime1">
              <a:rPr lang="pl-PL" smtClean="0"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2015E8B7-BF40-4F06-9FE9-221CA528BB0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5800" y="4374003"/>
            <a:ext cx="7772400" cy="42484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 i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Opiekun naukowy:</a:t>
            </a:r>
          </a:p>
        </p:txBody>
      </p:sp>
      <p:sp>
        <p:nvSpPr>
          <p:cNvPr id="17" name="Symbol zastępczy tekstu 2">
            <a:extLst>
              <a:ext uri="{FF2B5EF4-FFF2-40B4-BE49-F238E27FC236}">
                <a16:creationId xmlns:a16="http://schemas.microsoft.com/office/drawing/2014/main" id="{5AB78189-BB16-46BB-9DD8-9B2EFDA3D4E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85800" y="4054704"/>
            <a:ext cx="7772400" cy="278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 i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Wydział</a:t>
            </a: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EA1D010B-E816-457E-8ACA-0D801F3801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0074"/>
            <a:ext cx="1008112" cy="525664"/>
          </a:xfrm>
          <a:prstGeom prst="rect">
            <a:avLst/>
          </a:prstGeom>
        </p:spPr>
      </p:pic>
      <p:sp>
        <p:nvSpPr>
          <p:cNvPr id="19" name="Symbol zastępczy tekstu 2">
            <a:extLst>
              <a:ext uri="{FF2B5EF4-FFF2-40B4-BE49-F238E27FC236}">
                <a16:creationId xmlns:a16="http://schemas.microsoft.com/office/drawing/2014/main" id="{20DB1CCC-1A54-44F6-A19D-C1A3D64951A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85800" y="3554190"/>
            <a:ext cx="7772400" cy="4600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  <a:defRPr lang="pl-PL" sz="2200" kern="1200" dirty="0">
                <a:solidFill>
                  <a:srgbClr val="C82C3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pl-PL" dirty="0"/>
              <a:t>Koło Naukowe</a:t>
            </a:r>
          </a:p>
        </p:txBody>
      </p:sp>
      <p:sp>
        <p:nvSpPr>
          <p:cNvPr id="20" name="Symbol zastępczy obrazu 5">
            <a:extLst>
              <a:ext uri="{FF2B5EF4-FFF2-40B4-BE49-F238E27FC236}">
                <a16:creationId xmlns:a16="http://schemas.microsoft.com/office/drawing/2014/main" id="{14C42CC0-56E2-455A-AA44-2E7FD372F40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11960" y="4743876"/>
            <a:ext cx="1653952" cy="1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C82C30"/>
                </a:solidFill>
              </a:defRPr>
            </a:lvl1pPr>
          </a:lstStyle>
          <a:p>
            <a:r>
              <a:rPr lang="pl-PL" dirty="0"/>
              <a:t>(logo koła)</a:t>
            </a:r>
          </a:p>
        </p:txBody>
      </p:sp>
      <p:pic>
        <p:nvPicPr>
          <p:cNvPr id="23" name="Obraz 22" descr="Obraz zawierający tekst&#10;&#10;Opis wygenerowany automatycznie">
            <a:extLst>
              <a:ext uri="{FF2B5EF4-FFF2-40B4-BE49-F238E27FC236}">
                <a16:creationId xmlns:a16="http://schemas.microsoft.com/office/drawing/2014/main" id="{994675FE-4A3F-4694-BFBB-550FAC9C66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12" y="319469"/>
            <a:ext cx="1304168" cy="424843"/>
          </a:xfrm>
          <a:prstGeom prst="rect">
            <a:avLst/>
          </a:prstGeom>
        </p:spPr>
      </p:pic>
      <p:pic>
        <p:nvPicPr>
          <p:cNvPr id="7" name="Obraz 6" descr="Obraz zawierający tekst, butelka, książka, znak&#10;&#10;Opis wygenerowany automatycznie">
            <a:extLst>
              <a:ext uri="{FF2B5EF4-FFF2-40B4-BE49-F238E27FC236}">
                <a16:creationId xmlns:a16="http://schemas.microsoft.com/office/drawing/2014/main" id="{4C2193A9-8BF0-4205-86ED-44F6F5564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76470"/>
            <a:ext cx="1264529" cy="462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372F-AE2A-4320-91D6-F063774DDF07}" type="datetime1">
              <a:rPr lang="pl-PL" smtClean="0"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0" name="Symbol zastępczy numeru slajdu 2">
            <a:extLst>
              <a:ext uri="{FF2B5EF4-FFF2-40B4-BE49-F238E27FC236}">
                <a16:creationId xmlns:a16="http://schemas.microsoft.com/office/drawing/2014/main" id="{158E4C6B-290F-4197-9A49-B3DE789B5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7363" y="255563"/>
            <a:ext cx="45712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8D103CB-D075-4A71-BAA2-A89935339FA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6" name="Symbol zastępczy tekstu 2">
            <a:extLst>
              <a:ext uri="{FF2B5EF4-FFF2-40B4-BE49-F238E27FC236}">
                <a16:creationId xmlns:a16="http://schemas.microsoft.com/office/drawing/2014/main" id="{BBFF96DD-B364-4706-B60D-D6122CF6C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C82C30"/>
                </a:solidFill>
              </a:defRPr>
            </a:lvl1pPr>
            <a:lvl2pPr>
              <a:defRPr>
                <a:solidFill>
                  <a:srgbClr val="C82C30"/>
                </a:solidFill>
              </a:defRPr>
            </a:lvl2pPr>
            <a:lvl3pPr>
              <a:defRPr>
                <a:solidFill>
                  <a:srgbClr val="C82C30"/>
                </a:solidFill>
              </a:defRPr>
            </a:lvl3pPr>
            <a:lvl4pPr>
              <a:defRPr>
                <a:solidFill>
                  <a:srgbClr val="C82C30"/>
                </a:solidFill>
              </a:defRPr>
            </a:lvl4pPr>
            <a:lvl5pPr>
              <a:defRPr>
                <a:solidFill>
                  <a:srgbClr val="C82C30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5" name="Symbol zastępczy tytułu 1">
            <a:extLst>
              <a:ext uri="{FF2B5EF4-FFF2-40B4-BE49-F238E27FC236}">
                <a16:creationId xmlns:a16="http://schemas.microsoft.com/office/drawing/2014/main" id="{8BB5EDC9-42FF-4D7B-900F-39F5F74B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1"/>
            <a:ext cx="8229600" cy="76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C82C3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24D79D25-CBF9-424E-ACA2-AA3377BFB8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0074"/>
            <a:ext cx="1008112" cy="525664"/>
          </a:xfrm>
          <a:prstGeom prst="rect">
            <a:avLst/>
          </a:prstGeom>
        </p:spPr>
      </p:pic>
      <p:pic>
        <p:nvPicPr>
          <p:cNvPr id="14" name="Obraz 13" descr="Obraz zawierający tekst&#10;&#10;Opis wygenerowany automatycznie">
            <a:extLst>
              <a:ext uri="{FF2B5EF4-FFF2-40B4-BE49-F238E27FC236}">
                <a16:creationId xmlns:a16="http://schemas.microsoft.com/office/drawing/2014/main" id="{07BF42F4-9AED-4244-BA14-EA982935E4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12" y="319469"/>
            <a:ext cx="1304168" cy="4248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C82C30"/>
                </a:solidFill>
              </a:defRPr>
            </a:lvl1pPr>
            <a:lvl2pPr>
              <a:defRPr sz="2400">
                <a:solidFill>
                  <a:srgbClr val="C82C30"/>
                </a:solidFill>
              </a:defRPr>
            </a:lvl2pPr>
            <a:lvl3pPr>
              <a:defRPr sz="2000">
                <a:solidFill>
                  <a:srgbClr val="C82C30"/>
                </a:solidFill>
              </a:defRPr>
            </a:lvl3pPr>
            <a:lvl4pPr>
              <a:defRPr sz="1800">
                <a:solidFill>
                  <a:srgbClr val="C82C30"/>
                </a:solidFill>
              </a:defRPr>
            </a:lvl4pPr>
            <a:lvl5pPr>
              <a:defRPr sz="1800">
                <a:solidFill>
                  <a:srgbClr val="C82C3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4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C82C30"/>
                </a:solidFill>
              </a:defRPr>
            </a:lvl1pPr>
            <a:lvl2pPr>
              <a:defRPr sz="2400">
                <a:solidFill>
                  <a:srgbClr val="C82C30"/>
                </a:solidFill>
              </a:defRPr>
            </a:lvl2pPr>
            <a:lvl3pPr>
              <a:defRPr sz="2000">
                <a:solidFill>
                  <a:srgbClr val="C82C30"/>
                </a:solidFill>
              </a:defRPr>
            </a:lvl3pPr>
            <a:lvl4pPr>
              <a:defRPr sz="1800">
                <a:solidFill>
                  <a:srgbClr val="C82C30"/>
                </a:solidFill>
              </a:defRPr>
            </a:lvl4pPr>
            <a:lvl5pPr>
              <a:defRPr sz="1800">
                <a:solidFill>
                  <a:srgbClr val="C82C3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6A7B-9FB5-41B1-9BEF-022EC6A2E16A}" type="datetime1">
              <a:rPr lang="pl-PL" smtClean="0"/>
              <a:t>12.05.2021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5" name="Symbol zastępczy tytułu 1">
            <a:extLst>
              <a:ext uri="{FF2B5EF4-FFF2-40B4-BE49-F238E27FC236}">
                <a16:creationId xmlns:a16="http://schemas.microsoft.com/office/drawing/2014/main" id="{C38BB6E7-D4C2-4512-9EED-7EC9FA7FC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0"/>
            <a:ext cx="8229600" cy="763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C82C3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4931A620-11D8-4A33-B458-B333B60A1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23251"/>
            <a:ext cx="1984222" cy="1034641"/>
          </a:xfrm>
          <a:prstGeom prst="rect">
            <a:avLst/>
          </a:prstGeom>
        </p:spPr>
      </p:pic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5931FCE7-AA28-47B2-90D7-5A6C3AD08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19" y="294205"/>
            <a:ext cx="2837227" cy="9242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197"/>
            <a:ext cx="4040188" cy="76348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C82C3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363685"/>
            <a:ext cx="4040188" cy="399266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C82C30"/>
                </a:solidFill>
              </a:defRPr>
            </a:lvl1pPr>
            <a:lvl2pPr>
              <a:defRPr sz="2000">
                <a:solidFill>
                  <a:srgbClr val="C82C30"/>
                </a:solidFill>
              </a:defRPr>
            </a:lvl2pPr>
            <a:lvl3pPr>
              <a:defRPr sz="1800">
                <a:solidFill>
                  <a:srgbClr val="C82C30"/>
                </a:solidFill>
              </a:defRPr>
            </a:lvl3pPr>
            <a:lvl4pPr>
              <a:defRPr sz="1600">
                <a:solidFill>
                  <a:srgbClr val="C82C30"/>
                </a:solidFill>
              </a:defRPr>
            </a:lvl4pPr>
            <a:lvl5pPr>
              <a:defRPr sz="1600">
                <a:solidFill>
                  <a:srgbClr val="C82C3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00195"/>
            <a:ext cx="4041775" cy="7634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C82C3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3684"/>
            <a:ext cx="4041775" cy="399266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C82C30"/>
                </a:solidFill>
              </a:defRPr>
            </a:lvl1pPr>
            <a:lvl2pPr>
              <a:defRPr sz="2000">
                <a:solidFill>
                  <a:srgbClr val="C82C30"/>
                </a:solidFill>
              </a:defRPr>
            </a:lvl2pPr>
            <a:lvl3pPr>
              <a:defRPr sz="1800">
                <a:solidFill>
                  <a:srgbClr val="C82C30"/>
                </a:solidFill>
              </a:defRPr>
            </a:lvl3pPr>
            <a:lvl4pPr>
              <a:defRPr sz="1600">
                <a:solidFill>
                  <a:srgbClr val="C82C30"/>
                </a:solidFill>
              </a:defRPr>
            </a:lvl4pPr>
            <a:lvl5pPr>
              <a:defRPr sz="1600">
                <a:solidFill>
                  <a:srgbClr val="C82C3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BC33-1858-4143-9047-C80948FE5EB2}" type="datetime1">
              <a:rPr lang="pl-PL" smtClean="0"/>
              <a:t>12.05.2021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3" name="Symbol zastępczy numeru slajdu 2">
            <a:extLst>
              <a:ext uri="{FF2B5EF4-FFF2-40B4-BE49-F238E27FC236}">
                <a16:creationId xmlns:a16="http://schemas.microsoft.com/office/drawing/2014/main" id="{B795E231-CC04-4A82-A13B-DA57AE87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7363" y="255563"/>
            <a:ext cx="45712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8D103CB-D075-4A71-BAA2-A89935339FA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634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82C3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3D39BC62-A508-497D-9C4D-4AF78531F4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0074"/>
            <a:ext cx="1008112" cy="525664"/>
          </a:xfrm>
          <a:prstGeom prst="rect">
            <a:avLst/>
          </a:prstGeom>
        </p:spPr>
      </p:pic>
      <p:pic>
        <p:nvPicPr>
          <p:cNvPr id="17" name="Obraz 16" descr="Obraz zawierający tekst&#10;&#10;Opis wygenerowany automatycznie">
            <a:extLst>
              <a:ext uri="{FF2B5EF4-FFF2-40B4-BE49-F238E27FC236}">
                <a16:creationId xmlns:a16="http://schemas.microsoft.com/office/drawing/2014/main" id="{41D4864F-4A16-4852-929E-6A33D064AC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12" y="319469"/>
            <a:ext cx="1304168" cy="424843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0637FF0B-C683-4607-969F-C0EB18DA2B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60" y="6367211"/>
            <a:ext cx="1164740" cy="142041"/>
          </a:xfrm>
          <a:prstGeom prst="rect">
            <a:avLst/>
          </a:prstGeom>
        </p:spPr>
      </p:pic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398FDA12-C93B-4087-A3D2-331AEAC5DE59}"/>
              </a:ext>
            </a:extLst>
          </p:cNvPr>
          <p:cNvCxnSpPr>
            <a:cxnSpLocks/>
          </p:cNvCxnSpPr>
          <p:nvPr userDrawn="1"/>
        </p:nvCxnSpPr>
        <p:spPr>
          <a:xfrm>
            <a:off x="7529265" y="6309320"/>
            <a:ext cx="1264531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634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82C3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9208-2044-4CFC-8D24-4C2C27B79368}" type="datetime1">
              <a:rPr lang="pl-PL" smtClean="0"/>
              <a:t>12.05.2021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Symbol zastępczy numeru slajdu 2">
            <a:extLst>
              <a:ext uri="{FF2B5EF4-FFF2-40B4-BE49-F238E27FC236}">
                <a16:creationId xmlns:a16="http://schemas.microsoft.com/office/drawing/2014/main" id="{37C3D566-3700-49FB-9282-1BE8E7BA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7363" y="255563"/>
            <a:ext cx="45712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8D103CB-D075-4A71-BAA2-A89935339FA5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A678410-F69F-49AC-91B4-057961E5B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0074"/>
            <a:ext cx="1008112" cy="525664"/>
          </a:xfrm>
          <a:prstGeom prst="rect">
            <a:avLst/>
          </a:prstGeom>
        </p:spPr>
      </p:pic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AC1F81DE-A97E-492E-B5B4-CE3411B34F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12" y="319469"/>
            <a:ext cx="1304168" cy="42484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3894B4B3-FFD9-4EB3-A67F-A672DC07B7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60" y="6367211"/>
            <a:ext cx="1164740" cy="142041"/>
          </a:xfrm>
          <a:prstGeom prst="rect">
            <a:avLst/>
          </a:prstGeom>
        </p:spPr>
      </p:pic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0911B581-79A5-4CBF-B452-189E85FE01C7}"/>
              </a:ext>
            </a:extLst>
          </p:cNvPr>
          <p:cNvCxnSpPr>
            <a:cxnSpLocks/>
          </p:cNvCxnSpPr>
          <p:nvPr userDrawn="1"/>
        </p:nvCxnSpPr>
        <p:spPr>
          <a:xfrm>
            <a:off x="7529265" y="6309320"/>
            <a:ext cx="1264531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0D56-EBBC-4034-B595-C0937991B6B1}" type="datetime1">
              <a:rPr lang="pl-PL" smtClean="0"/>
              <a:t>12.05.2021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Symbol zastępczy numeru slajdu 2">
            <a:extLst>
              <a:ext uri="{FF2B5EF4-FFF2-40B4-BE49-F238E27FC236}">
                <a16:creationId xmlns:a16="http://schemas.microsoft.com/office/drawing/2014/main" id="{A3C6A24D-E181-42E5-87C2-BE7B3FB4F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7363" y="255563"/>
            <a:ext cx="45712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8D103CB-D075-4A71-BAA2-A89935339FA5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FA91A3D-AFCD-486D-A785-3C6B639DB8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0074"/>
            <a:ext cx="1008112" cy="525664"/>
          </a:xfrm>
          <a:prstGeom prst="rect">
            <a:avLst/>
          </a:prstGeom>
        </p:spPr>
      </p:pic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86927120-AB5A-490A-8170-C634B96B58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12" y="319469"/>
            <a:ext cx="1304168" cy="42484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907C10C-2A86-4AB5-B97E-D6B0CFAF93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60" y="6367211"/>
            <a:ext cx="1164740" cy="142041"/>
          </a:xfrm>
          <a:prstGeom prst="rect">
            <a:avLst/>
          </a:prstGeom>
        </p:spPr>
      </p:pic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AA10F5E5-4996-49DF-AE41-765610DFFE5B}"/>
              </a:ext>
            </a:extLst>
          </p:cNvPr>
          <p:cNvCxnSpPr>
            <a:cxnSpLocks/>
          </p:cNvCxnSpPr>
          <p:nvPr userDrawn="1"/>
        </p:nvCxnSpPr>
        <p:spPr>
          <a:xfrm>
            <a:off x="7529265" y="6309320"/>
            <a:ext cx="1264531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15010"/>
            <a:ext cx="3008313" cy="92981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82C3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915010"/>
            <a:ext cx="5111750" cy="521115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C82C30"/>
                </a:solidFill>
              </a:defRPr>
            </a:lvl1pPr>
            <a:lvl2pPr>
              <a:defRPr sz="2800">
                <a:solidFill>
                  <a:srgbClr val="C82C30"/>
                </a:solidFill>
              </a:defRPr>
            </a:lvl2pPr>
            <a:lvl3pPr>
              <a:defRPr sz="2400">
                <a:solidFill>
                  <a:srgbClr val="C82C30"/>
                </a:solidFill>
              </a:defRPr>
            </a:lvl3pPr>
            <a:lvl4pPr>
              <a:defRPr sz="2000">
                <a:solidFill>
                  <a:srgbClr val="C82C30"/>
                </a:solidFill>
              </a:defRPr>
            </a:lvl4pPr>
            <a:lvl5pPr>
              <a:defRPr sz="2000">
                <a:solidFill>
                  <a:srgbClr val="C82C3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C82C3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FACA-FE59-4A1E-B986-58D5B12967F6}" type="datetime1">
              <a:rPr lang="pl-PL" smtClean="0"/>
              <a:t>12.05.2021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1" name="Symbol zastępczy numeru slajdu 2">
            <a:extLst>
              <a:ext uri="{FF2B5EF4-FFF2-40B4-BE49-F238E27FC236}">
                <a16:creationId xmlns:a16="http://schemas.microsoft.com/office/drawing/2014/main" id="{4919600C-29A8-4062-A68E-C6361A1F3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7363" y="255563"/>
            <a:ext cx="45712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8D103CB-D075-4A71-BAA2-A89935339FA5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9B30BB99-CBC4-497E-8A1B-0C4F992AC2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0074"/>
            <a:ext cx="1008112" cy="525664"/>
          </a:xfrm>
          <a:prstGeom prst="rect">
            <a:avLst/>
          </a:prstGeom>
        </p:spPr>
      </p:pic>
      <p:pic>
        <p:nvPicPr>
          <p:cNvPr id="15" name="Obraz 14" descr="Obraz zawierający tekst&#10;&#10;Opis wygenerowany automatycznie">
            <a:extLst>
              <a:ext uri="{FF2B5EF4-FFF2-40B4-BE49-F238E27FC236}">
                <a16:creationId xmlns:a16="http://schemas.microsoft.com/office/drawing/2014/main" id="{BD00FFB1-4306-49BF-A3CF-6B68CF36D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12" y="319469"/>
            <a:ext cx="1304168" cy="424843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6DD0E6C7-E33F-4051-A138-DDBEE5DDF4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60" y="6367211"/>
            <a:ext cx="1164740" cy="142041"/>
          </a:xfrm>
          <a:prstGeom prst="rect">
            <a:avLst/>
          </a:prstGeom>
        </p:spPr>
      </p:pic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6D078F5D-C2B4-474E-8D6B-4C40CF773C33}"/>
              </a:ext>
            </a:extLst>
          </p:cNvPr>
          <p:cNvCxnSpPr>
            <a:cxnSpLocks/>
          </p:cNvCxnSpPr>
          <p:nvPr userDrawn="1"/>
        </p:nvCxnSpPr>
        <p:spPr>
          <a:xfrm>
            <a:off x="7529265" y="6309320"/>
            <a:ext cx="1264531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82C3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915011"/>
            <a:ext cx="5486400" cy="3812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C82C3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DD00-0CD1-4F5F-B8ED-2CC8842EA626}" type="datetime1">
              <a:rPr lang="pl-PL" smtClean="0"/>
              <a:t>12.05.2021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1" name="Symbol zastępczy numeru slajdu 2">
            <a:extLst>
              <a:ext uri="{FF2B5EF4-FFF2-40B4-BE49-F238E27FC236}">
                <a16:creationId xmlns:a16="http://schemas.microsoft.com/office/drawing/2014/main" id="{B04ED519-6949-43FB-8435-39EA6ADC9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7363" y="255563"/>
            <a:ext cx="45712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8D103CB-D075-4A71-BAA2-A89935339FA5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818075EA-077B-4BC7-9A41-8C642D5EB1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0074"/>
            <a:ext cx="1008112" cy="525664"/>
          </a:xfrm>
          <a:prstGeom prst="rect">
            <a:avLst/>
          </a:prstGeom>
        </p:spPr>
      </p:pic>
      <p:pic>
        <p:nvPicPr>
          <p:cNvPr id="15" name="Obraz 14" descr="Obraz zawierający tekst&#10;&#10;Opis wygenerowany automatycznie">
            <a:extLst>
              <a:ext uri="{FF2B5EF4-FFF2-40B4-BE49-F238E27FC236}">
                <a16:creationId xmlns:a16="http://schemas.microsoft.com/office/drawing/2014/main" id="{A54AEB7C-EE5F-4325-98BC-326E6F2BC3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12" y="319469"/>
            <a:ext cx="1304168" cy="424843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B6484694-CD4F-4E00-98F2-08E29756D9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60" y="6367211"/>
            <a:ext cx="1164740" cy="142041"/>
          </a:xfrm>
          <a:prstGeom prst="rect">
            <a:avLst/>
          </a:prstGeom>
        </p:spPr>
      </p:pic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934EF494-6A28-49D2-8E70-6A0DA88D5EC2}"/>
              </a:ext>
            </a:extLst>
          </p:cNvPr>
          <p:cNvCxnSpPr>
            <a:cxnSpLocks/>
          </p:cNvCxnSpPr>
          <p:nvPr userDrawn="1"/>
        </p:nvCxnSpPr>
        <p:spPr>
          <a:xfrm>
            <a:off x="7529265" y="6309320"/>
            <a:ext cx="1264531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5A96-9159-47DF-AC84-47F71D20D3AA}" type="datetime1">
              <a:rPr lang="pl-PL" smtClean="0"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2" name="Symbol zastępczy numeru slajdu 2">
            <a:extLst>
              <a:ext uri="{FF2B5EF4-FFF2-40B4-BE49-F238E27FC236}">
                <a16:creationId xmlns:a16="http://schemas.microsoft.com/office/drawing/2014/main" id="{09AEBCAF-1F55-4C7F-A854-CABC3B621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363" y="255563"/>
            <a:ext cx="45712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0202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8D103CB-D075-4A71-BAA2-A89935339FA5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B2B5C909-97E8-4F91-AF9A-57D9A357422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614157" cy="5328592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064C3833-7BD1-4649-8DA6-2C93E9BE3759}"/>
              </a:ext>
            </a:extLst>
          </p:cNvPr>
          <p:cNvSpPr/>
          <p:nvPr userDrawn="1"/>
        </p:nvSpPr>
        <p:spPr>
          <a:xfrm>
            <a:off x="179512" y="188640"/>
            <a:ext cx="8784976" cy="6480721"/>
          </a:xfrm>
          <a:prstGeom prst="rect">
            <a:avLst/>
          </a:prstGeom>
          <a:noFill/>
          <a:ln w="88900" cap="flat" cmpd="sng">
            <a:solidFill>
              <a:srgbClr val="C82C3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B0B8372-3338-4F60-8C2F-CBFCA4C1F643}"/>
              </a:ext>
            </a:extLst>
          </p:cNvPr>
          <p:cNvSpPr txBox="1"/>
          <p:nvPr/>
        </p:nvSpPr>
        <p:spPr>
          <a:xfrm>
            <a:off x="4211960" y="2132856"/>
            <a:ext cx="50716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Sekcja I </a:t>
            </a:r>
          </a:p>
          <a:p>
            <a:pPr algn="ctr"/>
            <a:r>
              <a:rPr lang="pl-PL" sz="2000" b="1" dirty="0"/>
              <a:t>Aeronautyki i Technologii Kosmicznych</a:t>
            </a:r>
          </a:p>
        </p:txBody>
      </p:sp>
    </p:spTree>
    <p:extLst>
      <p:ext uri="{BB962C8B-B14F-4D97-AF65-F5344CB8AC3E}">
        <p14:creationId xmlns:p14="http://schemas.microsoft.com/office/powerpoint/2010/main" val="2753437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05BF6EE-3FD6-4BAB-9557-2BA429F1E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2699" y="1879580"/>
            <a:ext cx="8229600" cy="4756150"/>
          </a:xfrm>
        </p:spPr>
        <p:txBody>
          <a:bodyPr/>
          <a:lstStyle/>
          <a:p>
            <a:pPr marL="0" indent="0">
              <a:buNone/>
            </a:pPr>
            <a:r>
              <a:rPr lang="pl-PL" sz="1600" b="1" dirty="0">
                <a:latin typeface="+mj-lt"/>
              </a:rPr>
              <a:t>Wyniki obrad:</a:t>
            </a:r>
          </a:p>
          <a:p>
            <a:pPr marL="0" indent="0">
              <a:buNone/>
            </a:pPr>
            <a:endParaRPr lang="pl-PL" sz="1600" b="1" dirty="0">
              <a:solidFill>
                <a:srgbClr val="C00000"/>
              </a:solidFill>
              <a:latin typeface="+mj-lt"/>
            </a:endParaRPr>
          </a:p>
          <a:p>
            <a:pPr marL="0" indent="0">
              <a:buNone/>
            </a:pPr>
            <a:r>
              <a:rPr lang="pl-PL" sz="1600" b="1" dirty="0">
                <a:latin typeface="+mj-lt"/>
              </a:rPr>
              <a:t>1. miejsce:	Marek Warzeszka, Bogumił </a:t>
            </a:r>
            <a:r>
              <a:rPr lang="pl-PL" sz="1600" b="1" dirty="0" err="1">
                <a:latin typeface="+mj-lt"/>
              </a:rPr>
              <a:t>Chazy</a:t>
            </a:r>
            <a:r>
              <a:rPr lang="pl-PL" sz="1600" b="1" dirty="0">
                <a:latin typeface="+mj-lt"/>
              </a:rPr>
              <a:t>, Radosław Bielak, </a:t>
            </a:r>
            <a:br>
              <a:rPr lang="pl-PL" sz="1600" b="1" dirty="0">
                <a:latin typeface="+mj-lt"/>
              </a:rPr>
            </a:br>
            <a:r>
              <a:rPr lang="pl-PL" sz="1600" b="1" dirty="0">
                <a:latin typeface="+mj-lt"/>
              </a:rPr>
              <a:t>                                             Aleksander Brawański</a:t>
            </a:r>
            <a:br>
              <a:rPr lang="pl-PL" sz="1600" b="1" dirty="0">
                <a:latin typeface="+mj-lt"/>
              </a:rPr>
            </a:br>
            <a:r>
              <a:rPr lang="pl-PL" sz="1600" b="1" dirty="0">
                <a:latin typeface="+mj-lt"/>
              </a:rPr>
              <a:t>		</a:t>
            </a:r>
            <a:r>
              <a:rPr lang="pl-PL" sz="1600" dirty="0">
                <a:latin typeface="+mj-lt"/>
              </a:rPr>
              <a:t>Koło Naukowe </a:t>
            </a:r>
            <a:r>
              <a:rPr lang="pl-PL" sz="1600" dirty="0" err="1">
                <a:latin typeface="+mj-lt"/>
              </a:rPr>
              <a:t>LabAcoustics</a:t>
            </a:r>
            <a:r>
              <a:rPr lang="pl-PL" sz="1600" dirty="0">
                <a:latin typeface="+mj-lt"/>
              </a:rPr>
              <a:t> (</a:t>
            </a:r>
            <a:r>
              <a:rPr lang="pl-PL" sz="1600" dirty="0" err="1">
                <a:latin typeface="+mj-lt"/>
              </a:rPr>
              <a:t>WIMiR</a:t>
            </a:r>
            <a:r>
              <a:rPr lang="pl-PL" sz="1600" dirty="0">
                <a:latin typeface="+mj-lt"/>
              </a:rPr>
              <a:t>)</a:t>
            </a:r>
            <a:br>
              <a:rPr lang="pl-PL" sz="1600" dirty="0">
                <a:latin typeface="+mj-lt"/>
              </a:rPr>
            </a:br>
            <a:r>
              <a:rPr lang="pl-PL" sz="1600" dirty="0">
                <a:latin typeface="+mj-lt"/>
              </a:rPr>
              <a:t>		</a:t>
            </a:r>
            <a:r>
              <a:rPr lang="pl-PL" sz="1600" i="1" dirty="0">
                <a:latin typeface="+mj-lt"/>
              </a:rPr>
              <a:t>Wykorzystanie nacisku do produkcji energii elektrycznej</a:t>
            </a:r>
          </a:p>
          <a:p>
            <a:pPr marL="0" indent="0">
              <a:buNone/>
            </a:pPr>
            <a:r>
              <a:rPr lang="pl-PL" sz="1600" b="1" dirty="0">
                <a:latin typeface="+mj-lt"/>
              </a:rPr>
              <a:t>2. miejsce:	Izabela </a:t>
            </a:r>
            <a:r>
              <a:rPr lang="pl-PL" sz="1600" b="1" dirty="0" err="1">
                <a:latin typeface="+mj-lt"/>
              </a:rPr>
              <a:t>Zięcik</a:t>
            </a:r>
            <a:br>
              <a:rPr lang="pl-PL" sz="1600" b="1" dirty="0">
                <a:latin typeface="+mj-lt"/>
              </a:rPr>
            </a:br>
            <a:r>
              <a:rPr lang="pl-PL" sz="1600" b="1" dirty="0">
                <a:latin typeface="+mj-lt"/>
              </a:rPr>
              <a:t>		</a:t>
            </a:r>
            <a:r>
              <a:rPr lang="pl-PL" sz="1600" dirty="0">
                <a:latin typeface="+mj-lt"/>
              </a:rPr>
              <a:t>Koło Naukowe Eko-Energia (</a:t>
            </a:r>
            <a:r>
              <a:rPr lang="pl-PL" sz="1600" dirty="0" err="1">
                <a:latin typeface="+mj-lt"/>
              </a:rPr>
              <a:t>WEiP</a:t>
            </a:r>
            <a:r>
              <a:rPr lang="pl-PL" sz="1600" dirty="0">
                <a:latin typeface="+mj-lt"/>
              </a:rPr>
              <a:t>)</a:t>
            </a:r>
            <a:br>
              <a:rPr lang="pl-PL" sz="1600" dirty="0">
                <a:latin typeface="+mj-lt"/>
              </a:rPr>
            </a:br>
            <a:r>
              <a:rPr lang="pl-PL" sz="1600" dirty="0">
                <a:latin typeface="+mj-lt"/>
              </a:rPr>
              <a:t>		</a:t>
            </a:r>
            <a:r>
              <a:rPr lang="pl-PL" sz="1600" i="1" dirty="0">
                <a:latin typeface="+mj-lt"/>
              </a:rPr>
              <a:t>Analiza i ocena zastosowania chłodzenia aktywnego dla wydajności </a:t>
            </a:r>
            <a:br>
              <a:rPr lang="pl-PL" sz="1600" i="1" dirty="0">
                <a:latin typeface="+mj-lt"/>
              </a:rPr>
            </a:br>
            <a:r>
              <a:rPr lang="pl-PL" sz="1600" i="1" dirty="0">
                <a:latin typeface="+mj-lt"/>
              </a:rPr>
              <a:t>		ogniw fotowoltaicznych</a:t>
            </a:r>
          </a:p>
          <a:p>
            <a:pPr marL="0" indent="0">
              <a:buNone/>
            </a:pPr>
            <a:r>
              <a:rPr lang="pl-PL" sz="1600" b="1" dirty="0">
                <a:latin typeface="+mj-lt"/>
              </a:rPr>
              <a:t>3. miejsce:	Marcin Warchoł</a:t>
            </a:r>
            <a:br>
              <a:rPr lang="pl-PL" sz="1600" b="1" dirty="0">
                <a:latin typeface="+mj-lt"/>
              </a:rPr>
            </a:br>
            <a:r>
              <a:rPr lang="pl-PL" sz="1600" b="1" dirty="0">
                <a:latin typeface="+mj-lt"/>
              </a:rPr>
              <a:t>		</a:t>
            </a:r>
            <a:r>
              <a:rPr lang="pl-PL" sz="1600" dirty="0">
                <a:latin typeface="+mj-lt"/>
              </a:rPr>
              <a:t>Koło Naukowe AGH Solar </a:t>
            </a:r>
            <a:r>
              <a:rPr lang="pl-PL" sz="1600" dirty="0" err="1">
                <a:latin typeface="+mj-lt"/>
              </a:rPr>
              <a:t>Boat</a:t>
            </a:r>
            <a:r>
              <a:rPr lang="pl-PL" sz="1600" dirty="0">
                <a:latin typeface="+mj-lt"/>
              </a:rPr>
              <a:t> (</a:t>
            </a:r>
            <a:r>
              <a:rPr lang="pl-PL" sz="1600" dirty="0" err="1">
                <a:latin typeface="+mj-lt"/>
              </a:rPr>
              <a:t>WEiP</a:t>
            </a:r>
            <a:r>
              <a:rPr lang="pl-PL" sz="1600" dirty="0">
                <a:latin typeface="+mj-lt"/>
              </a:rPr>
              <a:t>)</a:t>
            </a:r>
            <a:br>
              <a:rPr lang="pl-PL" sz="1600" dirty="0">
                <a:latin typeface="+mj-lt"/>
              </a:rPr>
            </a:br>
            <a:r>
              <a:rPr lang="pl-PL" sz="1600" dirty="0">
                <a:latin typeface="+mj-lt"/>
              </a:rPr>
              <a:t>		</a:t>
            </a:r>
            <a:r>
              <a:rPr lang="pl-PL" sz="1600" i="1" dirty="0">
                <a:latin typeface="+mj-lt"/>
              </a:rPr>
              <a:t>Wzmocnienie przekładki „</a:t>
            </a:r>
            <a:r>
              <a:rPr lang="pl-PL" sz="1600" i="1" dirty="0" err="1">
                <a:latin typeface="+mj-lt"/>
              </a:rPr>
              <a:t>Honeycomb</a:t>
            </a:r>
            <a:r>
              <a:rPr lang="pl-PL" sz="1600" i="1" dirty="0">
                <a:latin typeface="+mj-lt"/>
              </a:rPr>
              <a:t>” poprzez jej wypełnienie w kompozycie </a:t>
            </a:r>
            <a:br>
              <a:rPr lang="pl-PL" sz="1600" i="1" dirty="0">
                <a:latin typeface="+mj-lt"/>
              </a:rPr>
            </a:br>
            <a:r>
              <a:rPr lang="pl-PL" sz="1600" i="1" dirty="0">
                <a:latin typeface="+mj-lt"/>
              </a:rPr>
              <a:t>		typu „sandwich” w kadłubie łodzi solarnej</a:t>
            </a:r>
          </a:p>
          <a:p>
            <a:pPr marL="0" indent="0">
              <a:buNone/>
            </a:pPr>
            <a:r>
              <a:rPr lang="pl-PL" sz="1600" b="1" dirty="0">
                <a:latin typeface="+mj-lt"/>
              </a:rPr>
              <a:t>Wyróżnienie:	Patrycja Domańska</a:t>
            </a:r>
            <a:br>
              <a:rPr lang="pl-PL" sz="1600" b="1" dirty="0">
                <a:latin typeface="+mj-lt"/>
              </a:rPr>
            </a:br>
            <a:r>
              <a:rPr lang="pl-PL" sz="1600" b="1" dirty="0">
                <a:latin typeface="+mj-lt"/>
              </a:rPr>
              <a:t>		</a:t>
            </a:r>
            <a:r>
              <a:rPr lang="pl-PL" sz="1600" dirty="0">
                <a:latin typeface="+mj-lt"/>
              </a:rPr>
              <a:t>Koło Naukowe Solaris (</a:t>
            </a:r>
            <a:r>
              <a:rPr lang="pl-PL" sz="1600" dirty="0" err="1">
                <a:latin typeface="+mj-lt"/>
              </a:rPr>
              <a:t>WEiP</a:t>
            </a:r>
            <a:r>
              <a:rPr lang="pl-PL" sz="1600" dirty="0">
                <a:latin typeface="+mj-lt"/>
              </a:rPr>
              <a:t>)</a:t>
            </a:r>
            <a:br>
              <a:rPr lang="pl-PL" sz="1600" b="1" dirty="0">
                <a:latin typeface="+mj-lt"/>
              </a:rPr>
            </a:br>
            <a:r>
              <a:rPr lang="pl-PL" sz="1600" b="1" dirty="0">
                <a:latin typeface="+mj-lt"/>
              </a:rPr>
              <a:t>		</a:t>
            </a:r>
            <a:r>
              <a:rPr lang="pl-PL" sz="1600" i="1" dirty="0">
                <a:latin typeface="+mj-lt"/>
              </a:rPr>
              <a:t>Modelowanie krzywych rezydualnych zapotrzebowania </a:t>
            </a:r>
            <a:br>
              <a:rPr lang="pl-PL" sz="1600" i="1" dirty="0">
                <a:latin typeface="+mj-lt"/>
              </a:rPr>
            </a:br>
            <a:r>
              <a:rPr lang="pl-PL" sz="1600" i="1" dirty="0">
                <a:latin typeface="+mj-lt"/>
              </a:rPr>
              <a:t>		na energię elektryczną </a:t>
            </a:r>
            <a:r>
              <a:rPr lang="pl-PL" sz="1600" dirty="0">
                <a:latin typeface="+mj-lt"/>
              </a:rPr>
              <a:t>	</a:t>
            </a:r>
            <a:endParaRPr lang="pl-PL" sz="1600" i="1" dirty="0">
              <a:latin typeface="+mj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B03748-6AA1-4E02-9AA6-F7DC29CB03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07363" y="255563"/>
            <a:ext cx="457125" cy="365125"/>
          </a:xfrm>
        </p:spPr>
        <p:txBody>
          <a:bodyPr/>
          <a:lstStyle/>
          <a:p>
            <a:fld id="{28D103CB-D075-4A71-BAA2-A89935339FA5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CFCA2083-4A3F-4019-83DA-35BBC9AB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38" y="1412776"/>
            <a:ext cx="8229600" cy="475455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iv. Sekcja </a:t>
            </a: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Energetyki, Techniki Cieplnej i </a:t>
            </a:r>
            <a:r>
              <a:rPr lang="pl-PL" sz="24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Elektromobilności</a:t>
            </a: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/ Energy and </a:t>
            </a:r>
            <a:r>
              <a:rPr lang="pl-PL" sz="24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Heat</a:t>
            </a: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Engineering and- E-</a:t>
            </a:r>
            <a:r>
              <a:rPr lang="pl-PL" sz="24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mobility</a:t>
            </a: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Podsekcja 2</a:t>
            </a:r>
            <a:b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2868BC7-476F-4AD0-ACC2-8315CA18F2BD}"/>
              </a:ext>
            </a:extLst>
          </p:cNvPr>
          <p:cNvSpPr/>
          <p:nvPr/>
        </p:nvSpPr>
        <p:spPr>
          <a:xfrm>
            <a:off x="8686800" y="255563"/>
            <a:ext cx="13367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0894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05BF6EE-3FD6-4BAB-9557-2BA429F1E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643" y="2276872"/>
            <a:ext cx="8229600" cy="4756150"/>
          </a:xfrm>
        </p:spPr>
        <p:txBody>
          <a:bodyPr/>
          <a:lstStyle/>
          <a:p>
            <a:pPr marL="0" indent="0">
              <a:buNone/>
            </a:pPr>
            <a:endParaRPr lang="pl-PL" sz="1400" b="1" dirty="0"/>
          </a:p>
          <a:p>
            <a:pPr marL="0" indent="0">
              <a:buNone/>
            </a:pPr>
            <a:endParaRPr lang="pl-PL" sz="1400" b="1" dirty="0"/>
          </a:p>
          <a:p>
            <a:pPr marL="0" indent="0">
              <a:buNone/>
            </a:pPr>
            <a:r>
              <a:rPr lang="pl-PL" sz="1400" b="1" dirty="0"/>
              <a:t>I miejsce	</a:t>
            </a:r>
            <a:r>
              <a:rPr lang="pl-PL" sz="1400" dirty="0"/>
              <a:t>	</a:t>
            </a:r>
            <a:r>
              <a:rPr lang="pl-PL" sz="1400" b="1" dirty="0"/>
              <a:t>Jakub Dracz, Błażej </a:t>
            </a:r>
            <a:r>
              <a:rPr lang="pl-PL" sz="1400" b="1" dirty="0" err="1"/>
              <a:t>Szargut</a:t>
            </a:r>
            <a:r>
              <a:rPr lang="pl-PL" sz="1400" b="1" dirty="0"/>
              <a:t>, </a:t>
            </a:r>
            <a:r>
              <a:rPr lang="pl-PL" sz="1400" b="1" dirty="0" err="1"/>
              <a:t>Ignis</a:t>
            </a:r>
            <a:r>
              <a:rPr lang="pl-PL" sz="1400" b="1" dirty="0"/>
              <a:t>, WEiP, Analiza działania silnika 			pneumatycznego pojazdu </a:t>
            </a:r>
            <a:r>
              <a:rPr lang="pl-PL" sz="1400" b="1" dirty="0" err="1"/>
              <a:t>Zephyr</a:t>
            </a:r>
            <a:r>
              <a:rPr lang="pl-PL" sz="1400" b="1" dirty="0"/>
              <a:t>  AGH</a:t>
            </a:r>
          </a:p>
          <a:p>
            <a:pPr marL="0" indent="0">
              <a:buNone/>
            </a:pPr>
            <a:endParaRPr lang="pl-PL" sz="1400" b="1" dirty="0"/>
          </a:p>
          <a:p>
            <a:pPr marL="0" indent="0">
              <a:buNone/>
            </a:pPr>
            <a:r>
              <a:rPr lang="pl-PL" sz="1400" b="1" dirty="0"/>
              <a:t>II miejsce		Anna Florek, Jakub Strąg, Nova Energia, WEiP, Analiza uzysków energii z paneli 		solarnych zainstalowanych na ławce fotowoltaicznej</a:t>
            </a:r>
          </a:p>
          <a:p>
            <a:pPr marL="0" indent="0">
              <a:buNone/>
            </a:pPr>
            <a:endParaRPr lang="pl-PL" sz="1400" b="1" dirty="0"/>
          </a:p>
          <a:p>
            <a:pPr marL="0" indent="0">
              <a:buNone/>
            </a:pPr>
            <a:r>
              <a:rPr lang="pl-PL" sz="1400" b="1" dirty="0"/>
              <a:t>III miejsce		Piotr Pawłowski, </a:t>
            </a:r>
            <a:r>
              <a:rPr lang="pl-PL" sz="1400" b="1" dirty="0" err="1"/>
              <a:t>Nabla</a:t>
            </a:r>
            <a:r>
              <a:rPr lang="pl-PL" sz="1400" b="1" dirty="0"/>
              <a:t>, WEiP, Analiza ilościowa trójwymiarowej  cyfrowej 		reprezentacji anody ogniwa paliwowego</a:t>
            </a:r>
          </a:p>
          <a:p>
            <a:pPr marL="0" indent="0">
              <a:buNone/>
            </a:pPr>
            <a:endParaRPr lang="pl-PL" sz="1400" b="1" dirty="0"/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r>
              <a:rPr lang="pl-PL" sz="1400" b="1" dirty="0">
                <a:latin typeface="+mj-lt"/>
              </a:rPr>
              <a:t>11.20 – 11.40</a:t>
            </a:r>
            <a:r>
              <a:rPr lang="pl-PL" sz="1400" dirty="0">
                <a:latin typeface="+mj-lt"/>
              </a:rPr>
              <a:t>	Przerwa w obradach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B03748-6AA1-4E02-9AA6-F7DC29CB03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07363" y="255563"/>
            <a:ext cx="457125" cy="365125"/>
          </a:xfrm>
        </p:spPr>
        <p:txBody>
          <a:bodyPr/>
          <a:lstStyle/>
          <a:p>
            <a:fld id="{28D103CB-D075-4A71-BAA2-A89935339FA5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CFCA2083-4A3F-4019-83DA-35BBC9AB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036" y="1604712"/>
            <a:ext cx="8229600" cy="475455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Wyniki konkursu Sekcji </a:t>
            </a: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Energetyki, Techniki Cieplnej </a:t>
            </a:r>
            <a:b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Elektromobilności / Energy and </a:t>
            </a:r>
            <a:r>
              <a:rPr lang="pl-PL" sz="24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Heat</a:t>
            </a: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Engineering and </a:t>
            </a:r>
            <a:b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E-</a:t>
            </a:r>
            <a:r>
              <a:rPr lang="pl-PL" sz="24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mobility</a:t>
            </a: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Podsekcja 3</a:t>
            </a:r>
            <a:endParaRPr lang="pl-PL" sz="2400" u="sng" dirty="0">
              <a:solidFill>
                <a:schemeClr val="tx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2868BC7-476F-4AD0-ACC2-8315CA18F2BD}"/>
              </a:ext>
            </a:extLst>
          </p:cNvPr>
          <p:cNvSpPr/>
          <p:nvPr/>
        </p:nvSpPr>
        <p:spPr>
          <a:xfrm>
            <a:off x="8686800" y="255563"/>
            <a:ext cx="13367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3951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BF4AF9CF-3030-45FD-B6AA-00AF2CABA547}"/>
              </a:ext>
            </a:extLst>
          </p:cNvPr>
          <p:cNvSpPr txBox="1"/>
          <p:nvPr/>
        </p:nvSpPr>
        <p:spPr>
          <a:xfrm>
            <a:off x="4283968" y="2132856"/>
            <a:ext cx="50716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Sekcja V</a:t>
            </a:r>
          </a:p>
          <a:p>
            <a:pPr algn="ctr"/>
            <a:r>
              <a:rPr lang="pl-PL" sz="2000" b="1" dirty="0"/>
              <a:t>Fizyki i Matematyki</a:t>
            </a:r>
          </a:p>
          <a:p>
            <a:pPr algn="ctr"/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4207792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4">
            <a:extLst>
              <a:ext uri="{FF2B5EF4-FFF2-40B4-BE49-F238E27FC236}">
                <a16:creationId xmlns:a16="http://schemas.microsoft.com/office/drawing/2014/main" id="{C43328C8-FBC1-47E2-9BE1-C0BA7E05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036" y="1604712"/>
            <a:ext cx="8229600" cy="475455"/>
          </a:xfrm>
        </p:spPr>
        <p:txBody>
          <a:bodyPr>
            <a:noAutofit/>
          </a:bodyPr>
          <a:lstStyle/>
          <a:p>
            <a:pPr algn="ctr"/>
            <a:r>
              <a:rPr lang="pl-PL" sz="2400" dirty="0">
                <a:solidFill>
                  <a:srgbClr val="C00000"/>
                </a:solidFill>
              </a:rPr>
              <a:t>Wyniki w Sekcji </a:t>
            </a:r>
            <a:r>
              <a:rPr lang="pl-PL" sz="24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Fizyki i Matematyki / </a:t>
            </a:r>
            <a:br>
              <a:rPr lang="pl-PL" sz="24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pl-PL" sz="24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pl-PL" sz="24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Physics</a:t>
            </a:r>
            <a:r>
              <a:rPr lang="pl-PL" sz="24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sz="24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Mathematics</a:t>
            </a:r>
            <a:endParaRPr lang="pl-PL" sz="2400" dirty="0">
              <a:solidFill>
                <a:srgbClr val="C00000"/>
              </a:solidFill>
            </a:endParaRPr>
          </a:p>
        </p:txBody>
      </p:sp>
      <p:sp>
        <p:nvSpPr>
          <p:cNvPr id="11" name="Symbol zastępczy zawartości 1">
            <a:extLst>
              <a:ext uri="{FF2B5EF4-FFF2-40B4-BE49-F238E27FC236}">
                <a16:creationId xmlns:a16="http://schemas.microsoft.com/office/drawing/2014/main" id="{5B5C9244-F9C6-45B6-803C-67E6DF133EAF}"/>
              </a:ext>
            </a:extLst>
          </p:cNvPr>
          <p:cNvSpPr txBox="1">
            <a:spLocks/>
          </p:cNvSpPr>
          <p:nvPr/>
        </p:nvSpPr>
        <p:spPr>
          <a:xfrm>
            <a:off x="524036" y="2116289"/>
            <a:ext cx="8229600" cy="4756150"/>
          </a:xfrm>
          <a:prstGeom prst="rect">
            <a:avLst/>
          </a:prstGeom>
        </p:spPr>
        <p:txBody>
          <a:bodyPr anchor="t"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i="0" dirty="0">
                <a:solidFill>
                  <a:srgbClr val="C00000"/>
                </a:solidFill>
                <a:latin typeface="+mj-lt"/>
              </a:rPr>
              <a:t>Miejsce I  </a:t>
            </a:r>
          </a:p>
          <a:p>
            <a:pPr algn="l"/>
            <a:r>
              <a:rPr lang="pl-PL" sz="1400" b="1" i="0" dirty="0">
                <a:solidFill>
                  <a:srgbClr val="C00000"/>
                </a:solidFill>
              </a:rPr>
              <a:t>Maciej Trzciński, SKN </a:t>
            </a:r>
            <a:r>
              <a:rPr lang="pl-PL" sz="1400" b="1" i="0" dirty="0" err="1">
                <a:solidFill>
                  <a:srgbClr val="C00000"/>
                </a:solidFill>
              </a:rPr>
              <a:t>Kernel</a:t>
            </a:r>
            <a:r>
              <a:rPr lang="pl-PL" sz="1400" b="1" i="0" dirty="0">
                <a:solidFill>
                  <a:srgbClr val="C00000"/>
                </a:solidFill>
              </a:rPr>
              <a:t>, </a:t>
            </a:r>
            <a:r>
              <a:rPr lang="pl-PL" sz="1400" b="1" i="0" dirty="0" err="1">
                <a:solidFill>
                  <a:srgbClr val="C00000"/>
                </a:solidFill>
              </a:rPr>
              <a:t>WFiIS</a:t>
            </a:r>
            <a:r>
              <a:rPr lang="pl-PL" sz="1400" b="1" i="0" dirty="0">
                <a:solidFill>
                  <a:srgbClr val="C00000"/>
                </a:solidFill>
              </a:rPr>
              <a:t>  </a:t>
            </a:r>
            <a:r>
              <a:rPr lang="pl-PL" sz="1400" i="0" dirty="0">
                <a:solidFill>
                  <a:srgbClr val="C00000"/>
                </a:solidFill>
              </a:rPr>
              <a:t>Propozycja symulacji działa elektromagnetycznego</a:t>
            </a:r>
          </a:p>
          <a:p>
            <a:pPr algn="l"/>
            <a:endParaRPr lang="pl-PL" sz="1400" i="0" dirty="0">
              <a:solidFill>
                <a:srgbClr val="C00000"/>
              </a:solidFill>
            </a:endParaRPr>
          </a:p>
          <a:p>
            <a:pPr algn="l"/>
            <a:r>
              <a:rPr lang="pl-PL" sz="1400" b="1" i="0" dirty="0">
                <a:solidFill>
                  <a:srgbClr val="C00000"/>
                </a:solidFill>
                <a:latin typeface="+mj-lt"/>
              </a:rPr>
              <a:t>Miejsce II</a:t>
            </a:r>
          </a:p>
          <a:p>
            <a:pPr algn="l"/>
            <a:r>
              <a:rPr lang="pl-PL" sz="1400" b="1" i="0" dirty="0">
                <a:solidFill>
                  <a:srgbClr val="C00000"/>
                </a:solidFill>
              </a:rPr>
              <a:t>Mateusz Kłeczek, SKNF Bozon, </a:t>
            </a:r>
            <a:r>
              <a:rPr lang="pl-PL" sz="1400" b="1" i="0" dirty="0" err="1">
                <a:solidFill>
                  <a:srgbClr val="C00000"/>
                </a:solidFill>
              </a:rPr>
              <a:t>WFiIS</a:t>
            </a:r>
            <a:r>
              <a:rPr lang="pl-PL" sz="1400" b="1" i="0" dirty="0">
                <a:solidFill>
                  <a:srgbClr val="C00000"/>
                </a:solidFill>
              </a:rPr>
              <a:t> </a:t>
            </a:r>
          </a:p>
          <a:p>
            <a:pPr algn="l"/>
            <a:r>
              <a:rPr lang="pl-PL" sz="1400" i="0" dirty="0">
                <a:solidFill>
                  <a:srgbClr val="C00000"/>
                </a:solidFill>
              </a:rPr>
              <a:t>Analiza deformacji i uszkodzeń powierzchni pocisków szynowego działa elektromagnetycznego – </a:t>
            </a:r>
            <a:r>
              <a:rPr lang="pl-PL" sz="1400" i="0" dirty="0" err="1">
                <a:solidFill>
                  <a:srgbClr val="C00000"/>
                </a:solidFill>
              </a:rPr>
              <a:t>railguna</a:t>
            </a:r>
            <a:endParaRPr lang="pl-PL" sz="1400" i="0" dirty="0">
              <a:solidFill>
                <a:srgbClr val="C00000"/>
              </a:solidFill>
            </a:endParaRPr>
          </a:p>
          <a:p>
            <a:pPr algn="l"/>
            <a:endParaRPr lang="pl-PL" sz="1400" b="1" i="0" dirty="0">
              <a:solidFill>
                <a:srgbClr val="C00000"/>
              </a:solidFill>
              <a:latin typeface="+mj-lt"/>
            </a:endParaRPr>
          </a:p>
          <a:p>
            <a:pPr algn="l"/>
            <a:r>
              <a:rPr lang="pl-PL" sz="1400" b="1" i="0" dirty="0">
                <a:solidFill>
                  <a:srgbClr val="C00000"/>
                </a:solidFill>
                <a:latin typeface="+mj-lt"/>
              </a:rPr>
              <a:t>Miejsce III 	</a:t>
            </a:r>
            <a:r>
              <a:rPr lang="pl-PL" sz="1400" i="0" dirty="0">
                <a:solidFill>
                  <a:srgbClr val="C00000"/>
                </a:solidFill>
                <a:latin typeface="+mj-lt"/>
              </a:rPr>
              <a:t>	</a:t>
            </a:r>
          </a:p>
          <a:p>
            <a:pPr algn="l"/>
            <a:r>
              <a:rPr lang="pl-PL" sz="1400" b="1" i="0" dirty="0">
                <a:solidFill>
                  <a:srgbClr val="C00000"/>
                </a:solidFill>
              </a:rPr>
              <a:t>Dominika </a:t>
            </a:r>
            <a:r>
              <a:rPr lang="pl-PL" sz="1400" b="1" i="0" dirty="0" err="1">
                <a:solidFill>
                  <a:srgbClr val="C00000"/>
                </a:solidFill>
              </a:rPr>
              <a:t>Portka</a:t>
            </a:r>
            <a:r>
              <a:rPr lang="pl-PL" sz="1400" b="1" i="0" dirty="0">
                <a:solidFill>
                  <a:srgbClr val="C00000"/>
                </a:solidFill>
              </a:rPr>
              <a:t>, Michał </a:t>
            </a:r>
            <a:r>
              <a:rPr lang="pl-PL" sz="1400" b="1" i="0" dirty="0" err="1">
                <a:solidFill>
                  <a:srgbClr val="C00000"/>
                </a:solidFill>
              </a:rPr>
              <a:t>Gomuła</a:t>
            </a:r>
            <a:r>
              <a:rPr lang="pl-PL" sz="1400" b="1" i="0" dirty="0">
                <a:solidFill>
                  <a:srgbClr val="C00000"/>
                </a:solidFill>
              </a:rPr>
              <a:t>, Wiktoria Mikuła, Karol Kamiński, SKNFM </a:t>
            </a:r>
            <a:r>
              <a:rPr lang="pl-PL" sz="1400" b="1" i="0" dirty="0" err="1">
                <a:solidFill>
                  <a:srgbClr val="C00000"/>
                </a:solidFill>
              </a:rPr>
              <a:t>Kerma</a:t>
            </a:r>
            <a:r>
              <a:rPr lang="pl-PL" sz="1400" b="1" i="0" dirty="0">
                <a:solidFill>
                  <a:srgbClr val="C00000"/>
                </a:solidFill>
              </a:rPr>
              <a:t> , </a:t>
            </a:r>
            <a:r>
              <a:rPr lang="pl-PL" sz="1400" b="1" i="0" dirty="0" err="1">
                <a:solidFill>
                  <a:srgbClr val="C00000"/>
                </a:solidFill>
              </a:rPr>
              <a:t>WFiIS</a:t>
            </a:r>
            <a:r>
              <a:rPr lang="pl-PL" sz="1400" b="1" i="0" dirty="0">
                <a:solidFill>
                  <a:srgbClr val="C00000"/>
                </a:solidFill>
              </a:rPr>
              <a:t> 	</a:t>
            </a:r>
          </a:p>
          <a:p>
            <a:pPr algn="l"/>
            <a:r>
              <a:rPr lang="pl-PL" sz="1400" i="0" dirty="0">
                <a:solidFill>
                  <a:srgbClr val="C00000"/>
                </a:solidFill>
              </a:rPr>
              <a:t>Wpływ dawki promieniowania  X na proces kiełkowania nasion </a:t>
            </a:r>
            <a:r>
              <a:rPr lang="pl-PL" sz="1400" i="0" dirty="0" err="1">
                <a:solidFill>
                  <a:srgbClr val="C00000"/>
                </a:solidFill>
              </a:rPr>
              <a:t>lepidium</a:t>
            </a:r>
            <a:r>
              <a:rPr lang="pl-PL" sz="1400" i="0" dirty="0">
                <a:solidFill>
                  <a:srgbClr val="C00000"/>
                </a:solidFill>
              </a:rPr>
              <a:t> </a:t>
            </a:r>
            <a:r>
              <a:rPr lang="pl-PL" sz="1400" i="0" dirty="0" err="1">
                <a:solidFill>
                  <a:srgbClr val="C00000"/>
                </a:solidFill>
              </a:rPr>
              <a:t>sativum</a:t>
            </a:r>
            <a:endParaRPr lang="pl-PL" sz="1400" i="0" dirty="0">
              <a:solidFill>
                <a:srgbClr val="C00000"/>
              </a:solidFill>
            </a:endParaRPr>
          </a:p>
          <a:p>
            <a:pPr algn="l"/>
            <a:endParaRPr lang="pl-PL" sz="1400" b="1" i="0" dirty="0">
              <a:solidFill>
                <a:srgbClr val="C00000"/>
              </a:solidFill>
              <a:latin typeface="+mj-lt"/>
            </a:endParaRPr>
          </a:p>
          <a:p>
            <a:pPr algn="l"/>
            <a:r>
              <a:rPr lang="pl-PL" sz="1400" b="1" i="0" dirty="0">
                <a:solidFill>
                  <a:srgbClr val="C00000"/>
                </a:solidFill>
                <a:latin typeface="+mj-lt"/>
              </a:rPr>
              <a:t>Wyróżnienie: Aleksandra Krzemień, Gabriela Opiła, Kacper </a:t>
            </a:r>
            <a:r>
              <a:rPr lang="pl-PL" sz="1400" b="1" i="0" dirty="0" err="1">
                <a:solidFill>
                  <a:srgbClr val="C00000"/>
                </a:solidFill>
                <a:latin typeface="+mj-lt"/>
              </a:rPr>
              <a:t>Pryga</a:t>
            </a:r>
            <a:r>
              <a:rPr lang="pl-PL" sz="1400" b="1" i="0" dirty="0">
                <a:solidFill>
                  <a:srgbClr val="C00000"/>
                </a:solidFill>
                <a:latin typeface="+mj-lt"/>
              </a:rPr>
              <a:t>, Kamil Raszka, SKNF Bozon, </a:t>
            </a:r>
            <a:r>
              <a:rPr lang="pl-PL" sz="1400" b="1" i="0" dirty="0" err="1">
                <a:solidFill>
                  <a:srgbClr val="C00000"/>
                </a:solidFill>
              </a:rPr>
              <a:t>WFiIS</a:t>
            </a:r>
            <a:r>
              <a:rPr lang="pl-PL" sz="1400" b="1" i="0" dirty="0">
                <a:solidFill>
                  <a:srgbClr val="C00000"/>
                </a:solidFill>
                <a:latin typeface="+mj-lt"/>
              </a:rPr>
              <a:t> </a:t>
            </a:r>
            <a:r>
              <a:rPr lang="pl-PL" sz="1400" i="0" dirty="0">
                <a:solidFill>
                  <a:srgbClr val="C00000"/>
                </a:solidFill>
                <a:latin typeface="+mj-lt"/>
              </a:rPr>
              <a:t>	</a:t>
            </a:r>
          </a:p>
          <a:p>
            <a:pPr algn="l"/>
            <a:r>
              <a:rPr lang="pl-PL" sz="1400" i="0" dirty="0">
                <a:solidFill>
                  <a:srgbClr val="C00000"/>
                </a:solidFill>
                <a:latin typeface="+mj-lt"/>
              </a:rPr>
              <a:t>Badania meteorytów metodami fizyki ciała stałego </a:t>
            </a:r>
          </a:p>
          <a:p>
            <a:pPr algn="l"/>
            <a:r>
              <a:rPr lang="pl-PL" sz="1400" i="0" dirty="0">
                <a:solidFill>
                  <a:srgbClr val="C00000"/>
                </a:solidFill>
                <a:latin typeface="+mj-lt"/>
              </a:rPr>
              <a:t>	</a:t>
            </a:r>
          </a:p>
          <a:p>
            <a:pPr algn="l"/>
            <a:r>
              <a:rPr lang="pl-PL" sz="1400" b="1" i="0" dirty="0">
                <a:solidFill>
                  <a:srgbClr val="C00000"/>
                </a:solidFill>
                <a:latin typeface="+mj-lt"/>
              </a:rPr>
              <a:t>Wyróżnienie: Bartosz Paluch, Katarzyna </a:t>
            </a:r>
            <a:r>
              <a:rPr lang="pl-PL" sz="1400" b="1" i="0" dirty="0" err="1">
                <a:solidFill>
                  <a:srgbClr val="C00000"/>
                </a:solidFill>
                <a:latin typeface="+mj-lt"/>
              </a:rPr>
              <a:t>Sworst</a:t>
            </a:r>
            <a:r>
              <a:rPr lang="pl-PL" sz="1400" b="1" i="0" dirty="0">
                <a:solidFill>
                  <a:srgbClr val="C00000"/>
                </a:solidFill>
                <a:latin typeface="+mj-lt"/>
              </a:rPr>
              <a:t>, Mateusz Augustyn, SKNF Bozon, </a:t>
            </a:r>
            <a:r>
              <a:rPr lang="pl-PL" sz="1400" b="1" i="0" dirty="0" err="1">
                <a:solidFill>
                  <a:srgbClr val="C00000"/>
                </a:solidFill>
              </a:rPr>
              <a:t>WFiIS</a:t>
            </a:r>
            <a:r>
              <a:rPr lang="pl-PL" sz="1400" b="1" i="0" dirty="0">
                <a:solidFill>
                  <a:srgbClr val="C00000"/>
                </a:solidFill>
              </a:rPr>
              <a:t>                                                            </a:t>
            </a:r>
            <a:r>
              <a:rPr lang="pl-PL" sz="1400" i="0" dirty="0">
                <a:solidFill>
                  <a:srgbClr val="C00000"/>
                </a:solidFill>
                <a:latin typeface="+mj-lt"/>
              </a:rPr>
              <a:t> Badanie  sprawności </a:t>
            </a:r>
            <a:r>
              <a:rPr lang="pl-PL" sz="1400" i="0" dirty="0" err="1">
                <a:solidFill>
                  <a:srgbClr val="C00000"/>
                </a:solidFill>
                <a:latin typeface="+mj-lt"/>
              </a:rPr>
              <a:t>trebusza</a:t>
            </a:r>
            <a:endParaRPr lang="pl-PL" sz="1400" i="0" dirty="0">
              <a:solidFill>
                <a:srgbClr val="C00000"/>
              </a:solidFill>
              <a:latin typeface="+mj-lt"/>
            </a:endParaRPr>
          </a:p>
          <a:p>
            <a:pPr algn="l"/>
            <a:r>
              <a:rPr lang="pl-PL" sz="1400" i="0" dirty="0">
                <a:solidFill>
                  <a:srgbClr val="C00000"/>
                </a:solidFill>
                <a:latin typeface="+mj-lt"/>
              </a:rPr>
              <a:t>	</a:t>
            </a:r>
          </a:p>
          <a:p>
            <a:pPr algn="l"/>
            <a:endParaRPr lang="pl-PL" sz="1400" b="1" i="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6832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8A75593-9FA7-4EFF-8493-1A4E3A8BFEBA}"/>
              </a:ext>
            </a:extLst>
          </p:cNvPr>
          <p:cNvSpPr txBox="1"/>
          <p:nvPr/>
        </p:nvSpPr>
        <p:spPr>
          <a:xfrm>
            <a:off x="4427984" y="1916832"/>
            <a:ext cx="50716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Sekcja VI</a:t>
            </a:r>
          </a:p>
          <a:p>
            <a:pPr algn="ctr"/>
            <a:r>
              <a:rPr lang="pl-PL" sz="2000" b="1" dirty="0"/>
              <a:t>Informatyki</a:t>
            </a:r>
          </a:p>
          <a:p>
            <a:pPr algn="ctr"/>
            <a:r>
              <a:rPr lang="pl-PL" sz="2000" dirty="0"/>
              <a:t>Podsekcja 1</a:t>
            </a:r>
          </a:p>
          <a:p>
            <a:pPr algn="ctr"/>
            <a:r>
              <a:rPr lang="pl-PL" sz="2000" dirty="0"/>
              <a:t>Podsekcja 2</a:t>
            </a:r>
          </a:p>
          <a:p>
            <a:pPr algn="ctr"/>
            <a:r>
              <a:rPr lang="pl-PL" sz="2000" dirty="0"/>
              <a:t>Podsekcja 3</a:t>
            </a:r>
          </a:p>
          <a:p>
            <a:pPr algn="ctr"/>
            <a:endParaRPr lang="pl-PL" sz="2000" b="1" dirty="0"/>
          </a:p>
          <a:p>
            <a:pPr algn="ctr"/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371533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B03748-6AA1-4E02-9AA6-F7DC29CB03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07363" y="255563"/>
            <a:ext cx="457125" cy="365125"/>
          </a:xfrm>
        </p:spPr>
        <p:txBody>
          <a:bodyPr/>
          <a:lstStyle/>
          <a:p>
            <a:fld id="{28D103CB-D075-4A71-BAA2-A89935339FA5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CFCA2083-4A3F-4019-83DA-35BBC9AB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72" y="1484784"/>
            <a:ext cx="8229600" cy="475455"/>
          </a:xfrm>
        </p:spPr>
        <p:txBody>
          <a:bodyPr>
            <a:noAutofit/>
          </a:bodyPr>
          <a:lstStyle/>
          <a:p>
            <a:r>
              <a:rPr lang="pl-PL" sz="2400" dirty="0" err="1">
                <a:solidFill>
                  <a:schemeClr val="tx1"/>
                </a:solidFill>
              </a:rPr>
              <a:t>SekcjA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Informatyki / </a:t>
            </a:r>
            <a:r>
              <a:rPr lang="pl-PL" sz="24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Computer</a:t>
            </a: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Science</a:t>
            </a:r>
            <a:b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2868BC7-476F-4AD0-ACC2-8315CA18F2BD}"/>
              </a:ext>
            </a:extLst>
          </p:cNvPr>
          <p:cNvSpPr/>
          <p:nvPr/>
        </p:nvSpPr>
        <p:spPr>
          <a:xfrm>
            <a:off x="8686800" y="255563"/>
            <a:ext cx="13367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05BF6EE-3FD6-4BAB-9557-2BA429F1E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0758" y="1730720"/>
            <a:ext cx="8549714" cy="4756150"/>
          </a:xfrm>
        </p:spPr>
        <p:txBody>
          <a:bodyPr/>
          <a:lstStyle/>
          <a:p>
            <a:pPr marL="0" indent="0" algn="just">
              <a:buNone/>
            </a:pPr>
            <a:r>
              <a:rPr lang="pl-PL" sz="1800" b="1" dirty="0">
                <a:solidFill>
                  <a:schemeClr val="tx2"/>
                </a:solidFill>
                <a:latin typeface="+mj-lt"/>
              </a:rPr>
              <a:t>Wyniki - Sekcja </a:t>
            </a:r>
            <a:r>
              <a:rPr lang="pl-PL" sz="1800" b="1" dirty="0">
                <a:solidFill>
                  <a:schemeClr val="tx2"/>
                </a:solidFill>
              </a:rPr>
              <a:t>Informatyki / </a:t>
            </a:r>
            <a:r>
              <a:rPr lang="pl-PL" sz="1800" b="1" dirty="0" err="1">
                <a:solidFill>
                  <a:schemeClr val="tx2"/>
                </a:solidFill>
              </a:rPr>
              <a:t>Computer</a:t>
            </a:r>
            <a:r>
              <a:rPr lang="pl-PL" sz="1800" b="1" dirty="0">
                <a:solidFill>
                  <a:schemeClr val="tx2"/>
                </a:solidFill>
              </a:rPr>
              <a:t> Science</a:t>
            </a:r>
            <a:r>
              <a:rPr lang="pl-PL" sz="18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18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rPr>
              <a:t>58</a:t>
            </a:r>
            <a:r>
              <a:rPr lang="pl-PL" sz="1800" b="1" dirty="0">
                <a:solidFill>
                  <a:schemeClr val="tx2"/>
                </a:solidFill>
                <a:latin typeface="+mj-lt"/>
              </a:rPr>
              <a:t>. KSKNPGH AGH</a:t>
            </a:r>
          </a:p>
          <a:p>
            <a:pPr marL="0" indent="0" algn="just">
              <a:buNone/>
            </a:pPr>
            <a:r>
              <a:rPr lang="pl-PL" sz="1800" b="1" dirty="0">
                <a:solidFill>
                  <a:schemeClr val="tx2"/>
                </a:solidFill>
                <a:latin typeface="+mj-lt"/>
              </a:rPr>
              <a:t>Podsekcja 1</a:t>
            </a:r>
          </a:p>
          <a:p>
            <a:pPr marL="0" indent="0" algn="just">
              <a:buNone/>
            </a:pPr>
            <a:endParaRPr lang="pl-PL" sz="1100" b="1" dirty="0">
              <a:solidFill>
                <a:schemeClr val="tx2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pl-PL" sz="1800" b="1" dirty="0">
                <a:solidFill>
                  <a:schemeClr val="tx2"/>
                </a:solidFill>
              </a:rPr>
              <a:t>Miejsce 1 - Piotr Klich, KN Creative, WIMiIP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tx2"/>
                </a:solidFill>
              </a:rPr>
              <a:t>Opracowanie,</a:t>
            </a:r>
            <a:r>
              <a:rPr lang="pl-PL" sz="1800" b="1" dirty="0">
                <a:solidFill>
                  <a:schemeClr val="tx2"/>
                </a:solidFill>
              </a:rPr>
              <a:t> </a:t>
            </a:r>
            <a:r>
              <a:rPr lang="pl-PL" sz="1800" dirty="0">
                <a:solidFill>
                  <a:schemeClr val="tx2"/>
                </a:solidFill>
              </a:rPr>
              <a:t>budowa oraz implementacja urządzenia do nadziewania wyrobów cukierniczych </a:t>
            </a:r>
          </a:p>
          <a:p>
            <a:pPr marL="0" indent="0" algn="just">
              <a:buNone/>
            </a:pPr>
            <a:endParaRPr lang="pl-PL" sz="1800" dirty="0">
              <a:solidFill>
                <a:schemeClr val="tx2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pl-PL" sz="1800" b="1" dirty="0">
                <a:solidFill>
                  <a:schemeClr val="tx2"/>
                </a:solidFill>
                <a:latin typeface="+mj-lt"/>
              </a:rPr>
              <a:t>Miejsce 2 - </a:t>
            </a:r>
            <a:r>
              <a:rPr lang="pl-PL" sz="1800" b="1" dirty="0">
                <a:solidFill>
                  <a:schemeClr val="tx2"/>
                </a:solidFill>
              </a:rPr>
              <a:t>Aleksandra Ćwikła, KN Creative</a:t>
            </a:r>
            <a:r>
              <a:rPr lang="pl-PL" sz="1800" dirty="0">
                <a:solidFill>
                  <a:schemeClr val="tx2"/>
                </a:solidFill>
              </a:rPr>
              <a:t>, </a:t>
            </a:r>
            <a:r>
              <a:rPr lang="pl-PL" sz="1800" b="1" dirty="0">
                <a:solidFill>
                  <a:schemeClr val="tx2"/>
                </a:solidFill>
              </a:rPr>
              <a:t>WIMiIP</a:t>
            </a:r>
            <a:endParaRPr lang="pl-PL" sz="18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pl-PL" sz="1800" dirty="0">
                <a:solidFill>
                  <a:schemeClr val="tx2"/>
                </a:solidFill>
              </a:rPr>
              <a:t>Projekt i implementacja inteligentnego terrarium na bazie  platformy </a:t>
            </a:r>
            <a:r>
              <a:rPr lang="pl-PL" sz="1800" dirty="0" err="1">
                <a:solidFill>
                  <a:schemeClr val="tx2"/>
                </a:solidFill>
              </a:rPr>
              <a:t>Arduino</a:t>
            </a:r>
            <a:r>
              <a:rPr lang="pl-PL" sz="1800" dirty="0">
                <a:solidFill>
                  <a:schemeClr val="tx2"/>
                </a:solidFill>
              </a:rPr>
              <a:t> </a:t>
            </a:r>
            <a:endParaRPr lang="pl-PL" sz="1800" dirty="0">
              <a:solidFill>
                <a:schemeClr val="tx2"/>
              </a:solidFill>
              <a:latin typeface="+mj-lt"/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pl-PL" sz="1800" b="1" dirty="0">
              <a:solidFill>
                <a:schemeClr val="tx2"/>
              </a:solidFill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pl-PL" sz="1800" b="1" dirty="0">
                <a:solidFill>
                  <a:schemeClr val="tx2"/>
                </a:solidFill>
              </a:rPr>
              <a:t>Miejsce 3 - Mateusz Tchorek, KN Creative, WIMiIP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l-PL" sz="1800" dirty="0">
                <a:solidFill>
                  <a:schemeClr val="tx2"/>
                </a:solidFill>
              </a:rPr>
              <a:t>Opracowanie systemu nawigacji dla osób niewidomych</a:t>
            </a:r>
          </a:p>
          <a:p>
            <a:pPr marL="0" indent="0">
              <a:buNone/>
            </a:pPr>
            <a:endParaRPr lang="pl-PL" sz="1400" b="1" dirty="0"/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r>
              <a:rPr lang="pl-PL" sz="1400" b="1" dirty="0">
                <a:latin typeface="+mj-lt"/>
              </a:rPr>
              <a:t>11.20 – 11.40</a:t>
            </a:r>
            <a:r>
              <a:rPr lang="pl-PL" sz="1400" dirty="0">
                <a:latin typeface="+mj-lt"/>
              </a:rPr>
              <a:t>	Przerwa w obradach</a:t>
            </a:r>
          </a:p>
        </p:txBody>
      </p:sp>
    </p:spTree>
    <p:extLst>
      <p:ext uri="{BB962C8B-B14F-4D97-AF65-F5344CB8AC3E}">
        <p14:creationId xmlns:p14="http://schemas.microsoft.com/office/powerpoint/2010/main" val="1524937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B03748-6AA1-4E02-9AA6-F7DC29CB03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07363" y="255563"/>
            <a:ext cx="457125" cy="365125"/>
          </a:xfrm>
        </p:spPr>
        <p:txBody>
          <a:bodyPr/>
          <a:lstStyle/>
          <a:p>
            <a:fld id="{28D103CB-D075-4A71-BAA2-A89935339FA5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CFCA2083-4A3F-4019-83DA-35BBC9AB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72" y="1484784"/>
            <a:ext cx="8229600" cy="475455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Program Sekcji </a:t>
            </a: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Informatyki / </a:t>
            </a:r>
            <a:r>
              <a:rPr lang="pl-PL" sz="24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Computer</a:t>
            </a: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Science</a:t>
            </a:r>
            <a:b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2868BC7-476F-4AD0-ACC2-8315CA18F2BD}"/>
              </a:ext>
            </a:extLst>
          </p:cNvPr>
          <p:cNvSpPr/>
          <p:nvPr/>
        </p:nvSpPr>
        <p:spPr>
          <a:xfrm>
            <a:off x="8686800" y="255563"/>
            <a:ext cx="13367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05BF6EE-3FD6-4BAB-9557-2BA429F1E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0758" y="1730720"/>
            <a:ext cx="8549714" cy="4756150"/>
          </a:xfrm>
        </p:spPr>
        <p:txBody>
          <a:bodyPr/>
          <a:lstStyle/>
          <a:p>
            <a:pPr marL="0" indent="0" algn="just">
              <a:buNone/>
            </a:pPr>
            <a:r>
              <a:rPr lang="pl-PL" sz="1800" b="1" dirty="0">
                <a:solidFill>
                  <a:schemeClr val="tx2"/>
                </a:solidFill>
                <a:latin typeface="+mj-lt"/>
              </a:rPr>
              <a:t>Wyniki - Sekcja Informatyki / </a:t>
            </a:r>
            <a:r>
              <a:rPr lang="pl-PL" sz="1800" b="1" dirty="0" err="1">
                <a:solidFill>
                  <a:schemeClr val="tx2"/>
                </a:solidFill>
                <a:latin typeface="+mj-lt"/>
              </a:rPr>
              <a:t>Computer</a:t>
            </a:r>
            <a:r>
              <a:rPr lang="pl-PL" sz="1800" b="1" dirty="0">
                <a:solidFill>
                  <a:schemeClr val="tx2"/>
                </a:solidFill>
                <a:latin typeface="+mj-lt"/>
              </a:rPr>
              <a:t> Science 58. KSKNPGH AGH</a:t>
            </a:r>
          </a:p>
          <a:p>
            <a:pPr marL="0" indent="0" algn="just">
              <a:buNone/>
            </a:pPr>
            <a:r>
              <a:rPr lang="pl-PL" sz="1800" b="1" dirty="0">
                <a:solidFill>
                  <a:schemeClr val="tx2"/>
                </a:solidFill>
                <a:latin typeface="+mj-lt"/>
              </a:rPr>
              <a:t>Podsekcja 2</a:t>
            </a:r>
          </a:p>
          <a:p>
            <a:pPr marL="0" indent="0" algn="just">
              <a:buNone/>
            </a:pPr>
            <a:endParaRPr lang="pl-PL" sz="1000" b="1" dirty="0">
              <a:solidFill>
                <a:schemeClr val="tx2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pl-PL" sz="1800" b="1" dirty="0">
                <a:solidFill>
                  <a:schemeClr val="tx2"/>
                </a:solidFill>
              </a:rPr>
              <a:t>Miejsce 1 - Marcin Jurczyk, KN Creative</a:t>
            </a:r>
            <a:r>
              <a:rPr lang="pl-PL" sz="1800" dirty="0">
                <a:solidFill>
                  <a:schemeClr val="tx2"/>
                </a:solidFill>
              </a:rPr>
              <a:t>, </a:t>
            </a:r>
            <a:r>
              <a:rPr lang="pl-PL" sz="1800" b="1" dirty="0">
                <a:solidFill>
                  <a:schemeClr val="tx2"/>
                </a:solidFill>
              </a:rPr>
              <a:t>WIMiIP</a:t>
            </a:r>
            <a:r>
              <a:rPr lang="pl-PL" sz="1800" dirty="0">
                <a:solidFill>
                  <a:schemeClr val="tx2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tx2"/>
                </a:solidFill>
              </a:rPr>
              <a:t>Zaprojektowanie, budowa oraz analiza wytrzymałości konstrukcji podwozia pojazdu oraz implementacja systemu sterowania 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800" b="1" dirty="0">
              <a:solidFill>
                <a:schemeClr val="tx2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dirty="0">
                <a:solidFill>
                  <a:schemeClr val="tx2"/>
                </a:solidFill>
              </a:rPr>
              <a:t>Miejsce 2 - </a:t>
            </a:r>
            <a:r>
              <a:rPr lang="pl-PL" sz="1800" b="1" dirty="0" err="1">
                <a:solidFill>
                  <a:schemeClr val="tx2"/>
                </a:solidFill>
              </a:rPr>
              <a:t>Anastasiya</a:t>
            </a:r>
            <a:r>
              <a:rPr lang="pl-PL" sz="1800" b="1" dirty="0">
                <a:solidFill>
                  <a:schemeClr val="tx2"/>
                </a:solidFill>
              </a:rPr>
              <a:t> </a:t>
            </a:r>
            <a:r>
              <a:rPr lang="pl-PL" sz="1800" b="1" dirty="0" err="1">
                <a:solidFill>
                  <a:schemeClr val="tx2"/>
                </a:solidFill>
              </a:rPr>
              <a:t>Molchanova</a:t>
            </a:r>
            <a:r>
              <a:rPr lang="pl-PL" sz="1800" b="1" dirty="0">
                <a:solidFill>
                  <a:schemeClr val="tx2"/>
                </a:solidFill>
              </a:rPr>
              <a:t>, Odessa </a:t>
            </a:r>
            <a:r>
              <a:rPr lang="pl-PL" sz="1800" b="1" dirty="0" err="1">
                <a:solidFill>
                  <a:schemeClr val="tx2"/>
                </a:solidFill>
              </a:rPr>
              <a:t>State</a:t>
            </a:r>
            <a:r>
              <a:rPr lang="pl-PL" sz="1800" b="1" dirty="0">
                <a:solidFill>
                  <a:schemeClr val="tx2"/>
                </a:solidFill>
              </a:rPr>
              <a:t> </a:t>
            </a:r>
            <a:r>
              <a:rPr lang="pl-PL" sz="1800" b="1" dirty="0" err="1">
                <a:solidFill>
                  <a:schemeClr val="tx2"/>
                </a:solidFill>
              </a:rPr>
              <a:t>Environmental</a:t>
            </a:r>
            <a:r>
              <a:rPr lang="pl-PL" sz="1800" b="1" dirty="0">
                <a:solidFill>
                  <a:schemeClr val="tx2"/>
                </a:solidFill>
              </a:rPr>
              <a:t> University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dirty="0">
                <a:solidFill>
                  <a:schemeClr val="tx2"/>
                </a:solidFill>
              </a:rPr>
              <a:t>Development of a mobile </a:t>
            </a:r>
            <a:r>
              <a:rPr lang="pl-PL" sz="1800" dirty="0" err="1">
                <a:solidFill>
                  <a:schemeClr val="tx2"/>
                </a:solidFill>
              </a:rPr>
              <a:t>application</a:t>
            </a:r>
            <a:r>
              <a:rPr lang="pl-PL" sz="1800" dirty="0">
                <a:solidFill>
                  <a:schemeClr val="tx2"/>
                </a:solidFill>
              </a:rPr>
              <a:t> for </a:t>
            </a:r>
            <a:r>
              <a:rPr lang="pl-PL" sz="1800" dirty="0" err="1">
                <a:solidFill>
                  <a:schemeClr val="tx2"/>
                </a:solidFill>
              </a:rPr>
              <a:t>museum</a:t>
            </a:r>
            <a:r>
              <a:rPr lang="pl-PL" sz="1800" dirty="0">
                <a:solidFill>
                  <a:schemeClr val="tx2"/>
                </a:solidFill>
              </a:rPr>
              <a:t> </a:t>
            </a:r>
            <a:r>
              <a:rPr lang="pl-PL" sz="1800" dirty="0" err="1">
                <a:solidFill>
                  <a:schemeClr val="tx2"/>
                </a:solidFill>
              </a:rPr>
              <a:t>tours</a:t>
            </a:r>
            <a:r>
              <a:rPr lang="pl-PL" sz="1800" dirty="0">
                <a:solidFill>
                  <a:schemeClr val="tx2"/>
                </a:solidFill>
              </a:rPr>
              <a:t> </a:t>
            </a:r>
            <a:r>
              <a:rPr lang="pl-PL" sz="1800" dirty="0" err="1">
                <a:solidFill>
                  <a:schemeClr val="tx2"/>
                </a:solidFill>
              </a:rPr>
              <a:t>using</a:t>
            </a:r>
            <a:r>
              <a:rPr lang="pl-PL" sz="1800" dirty="0">
                <a:solidFill>
                  <a:schemeClr val="tx2"/>
                </a:solidFill>
              </a:rPr>
              <a:t> </a:t>
            </a:r>
            <a:r>
              <a:rPr lang="pl-PL" sz="1800" dirty="0" err="1">
                <a:solidFill>
                  <a:schemeClr val="tx2"/>
                </a:solidFill>
              </a:rPr>
              <a:t>augmented</a:t>
            </a:r>
            <a:r>
              <a:rPr lang="pl-PL" sz="1800" dirty="0">
                <a:solidFill>
                  <a:schemeClr val="tx2"/>
                </a:solidFill>
              </a:rPr>
              <a:t> </a:t>
            </a:r>
            <a:r>
              <a:rPr lang="pl-PL" sz="1800" dirty="0" err="1">
                <a:solidFill>
                  <a:schemeClr val="tx2"/>
                </a:solidFill>
              </a:rPr>
              <a:t>reality</a:t>
            </a:r>
            <a:r>
              <a:rPr lang="pl-PL" sz="1800" dirty="0">
                <a:solidFill>
                  <a:schemeClr val="tx2"/>
                </a:solidFill>
              </a:rPr>
              <a:t> </a:t>
            </a:r>
            <a:r>
              <a:rPr lang="pl-PL" sz="1800" dirty="0" err="1">
                <a:solidFill>
                  <a:schemeClr val="tx2"/>
                </a:solidFill>
              </a:rPr>
              <a:t>technologies</a:t>
            </a:r>
            <a:r>
              <a:rPr lang="pl-PL" sz="1800" dirty="0">
                <a:solidFill>
                  <a:schemeClr val="tx2"/>
                </a:solidFill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8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pl-PL" sz="1800" b="1" dirty="0">
                <a:solidFill>
                  <a:schemeClr val="tx2"/>
                </a:solidFill>
              </a:rPr>
              <a:t>Miejsce 3 - </a:t>
            </a:r>
            <a:r>
              <a:rPr lang="en-US" sz="1800" b="1" dirty="0">
                <a:solidFill>
                  <a:schemeClr val="tx2"/>
                </a:solidFill>
              </a:rPr>
              <a:t>Piotr Moszkowicz</a:t>
            </a:r>
            <a:r>
              <a:rPr lang="pl-PL" sz="1800" dirty="0">
                <a:solidFill>
                  <a:schemeClr val="tx2"/>
                </a:solidFill>
              </a:rPr>
              <a:t>,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b="1" dirty="0">
                <a:solidFill>
                  <a:schemeClr val="tx2"/>
                </a:solidFill>
              </a:rPr>
              <a:t>Kernel</a:t>
            </a:r>
            <a:r>
              <a:rPr lang="pl-PL" sz="1800" b="1" dirty="0">
                <a:solidFill>
                  <a:schemeClr val="tx2"/>
                </a:solidFill>
              </a:rPr>
              <a:t>,</a:t>
            </a:r>
            <a:r>
              <a:rPr lang="en-US" sz="1800" b="1" dirty="0">
                <a:solidFill>
                  <a:schemeClr val="tx2"/>
                </a:solidFill>
              </a:rPr>
              <a:t> </a:t>
            </a:r>
            <a:r>
              <a:rPr lang="en-US" sz="1800" b="1" dirty="0" err="1">
                <a:solidFill>
                  <a:schemeClr val="tx2"/>
                </a:solidFill>
              </a:rPr>
              <a:t>FiIS</a:t>
            </a:r>
            <a:endParaRPr lang="pl-PL" sz="1800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n-US" sz="1800" dirty="0">
                <a:solidFill>
                  <a:schemeClr val="tx2"/>
                </a:solidFill>
              </a:rPr>
              <a:t>Infrastructure of </a:t>
            </a:r>
            <a:r>
              <a:rPr lang="en-US" sz="1800" dirty="0" err="1">
                <a:solidFill>
                  <a:schemeClr val="tx2"/>
                </a:solidFill>
              </a:rPr>
              <a:t>TriggerToolWeb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pl-PL" sz="1800" dirty="0">
                <a:solidFill>
                  <a:schemeClr val="tx2"/>
                </a:solidFill>
              </a:rPr>
              <a:t>-</a:t>
            </a:r>
            <a:r>
              <a:rPr lang="en-US" sz="1800" dirty="0">
                <a:solidFill>
                  <a:schemeClr val="tx2"/>
                </a:solidFill>
              </a:rPr>
              <a:t> How we’ve used CERN’s </a:t>
            </a:r>
            <a:r>
              <a:rPr lang="en-US" sz="1800" dirty="0" err="1">
                <a:solidFill>
                  <a:schemeClr val="tx2"/>
                </a:solidFill>
              </a:rPr>
              <a:t>webservices</a:t>
            </a:r>
            <a:r>
              <a:rPr lang="en-US" sz="1800" dirty="0">
                <a:solidFill>
                  <a:schemeClr val="tx2"/>
                </a:solidFill>
              </a:rPr>
              <a:t> to the limit?</a:t>
            </a:r>
            <a:endParaRPr lang="pl-PL" sz="18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l-PL" sz="1000" b="1" dirty="0">
              <a:latin typeface="+mj-lt"/>
            </a:endParaRPr>
          </a:p>
          <a:p>
            <a:pPr marL="0" indent="0" algn="just">
              <a:buNone/>
            </a:pPr>
            <a:endParaRPr lang="pl-PL" sz="1000" b="1" dirty="0">
              <a:latin typeface="+mj-lt"/>
            </a:endParaRPr>
          </a:p>
          <a:p>
            <a:pPr marL="0" indent="0">
              <a:buNone/>
            </a:pPr>
            <a:r>
              <a:rPr lang="en-US" sz="1400" dirty="0"/>
              <a:t> </a:t>
            </a:r>
            <a:endParaRPr lang="pl-PL" sz="1400" b="1" dirty="0"/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r>
              <a:rPr lang="pl-PL" sz="1400" b="1" dirty="0">
                <a:latin typeface="+mj-lt"/>
              </a:rPr>
              <a:t>11.20 – 11.40</a:t>
            </a:r>
            <a:r>
              <a:rPr lang="pl-PL" sz="1400" dirty="0">
                <a:latin typeface="+mj-lt"/>
              </a:rPr>
              <a:t>	Przerwa w obradach</a:t>
            </a:r>
          </a:p>
        </p:txBody>
      </p:sp>
    </p:spTree>
    <p:extLst>
      <p:ext uri="{BB962C8B-B14F-4D97-AF65-F5344CB8AC3E}">
        <p14:creationId xmlns:p14="http://schemas.microsoft.com/office/powerpoint/2010/main" val="4085946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B03748-6AA1-4E02-9AA6-F7DC29CB03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07363" y="255563"/>
            <a:ext cx="457125" cy="365125"/>
          </a:xfrm>
        </p:spPr>
        <p:txBody>
          <a:bodyPr/>
          <a:lstStyle/>
          <a:p>
            <a:fld id="{28D103CB-D075-4A71-BAA2-A89935339FA5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CFCA2083-4A3F-4019-83DA-35BBC9AB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72" y="1484784"/>
            <a:ext cx="8229600" cy="475455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Program Sekcji </a:t>
            </a: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Informatyki / </a:t>
            </a:r>
            <a:r>
              <a:rPr lang="pl-PL" sz="24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Computer</a:t>
            </a: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Science</a:t>
            </a:r>
            <a:b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2868BC7-476F-4AD0-ACC2-8315CA18F2BD}"/>
              </a:ext>
            </a:extLst>
          </p:cNvPr>
          <p:cNvSpPr/>
          <p:nvPr/>
        </p:nvSpPr>
        <p:spPr>
          <a:xfrm>
            <a:off x="8686800" y="255563"/>
            <a:ext cx="13367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05BF6EE-3FD6-4BAB-9557-2BA429F1E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0758" y="1730720"/>
            <a:ext cx="8549714" cy="4756150"/>
          </a:xfrm>
        </p:spPr>
        <p:txBody>
          <a:bodyPr/>
          <a:lstStyle/>
          <a:p>
            <a:pPr marL="0" lvl="0" indent="0" algn="just">
              <a:buNone/>
            </a:pPr>
            <a:r>
              <a:rPr lang="pl-PL" sz="1600" b="1" dirty="0">
                <a:solidFill>
                  <a:schemeClr val="tx2"/>
                </a:solidFill>
              </a:rPr>
              <a:t>Wyniki - Sekcja Informatyki / </a:t>
            </a:r>
            <a:r>
              <a:rPr lang="pl-PL" sz="1600" b="1" dirty="0" err="1">
                <a:solidFill>
                  <a:schemeClr val="tx2"/>
                </a:solidFill>
              </a:rPr>
              <a:t>Computer</a:t>
            </a:r>
            <a:r>
              <a:rPr lang="pl-PL" sz="1600" b="1" dirty="0">
                <a:solidFill>
                  <a:schemeClr val="tx2"/>
                </a:solidFill>
              </a:rPr>
              <a:t> Science 58. KSKNPGH AGH</a:t>
            </a:r>
          </a:p>
          <a:p>
            <a:pPr marL="0" lvl="0" indent="0" algn="just">
              <a:buNone/>
            </a:pPr>
            <a:r>
              <a:rPr lang="pl-PL" sz="1600" b="1" dirty="0">
                <a:solidFill>
                  <a:schemeClr val="tx2"/>
                </a:solidFill>
              </a:rPr>
              <a:t>Podsekcja 3</a:t>
            </a:r>
          </a:p>
          <a:p>
            <a:pPr marL="0" lvl="0" indent="0" algn="just">
              <a:buNone/>
            </a:pPr>
            <a:endParaRPr lang="pl-PL" sz="1400" b="1" dirty="0">
              <a:solidFill>
                <a:schemeClr val="tx2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b="1" dirty="0">
                <a:solidFill>
                  <a:schemeClr val="tx2"/>
                </a:solidFill>
              </a:rPr>
              <a:t>Miejsce 1 - Wojciech </a:t>
            </a:r>
            <a:r>
              <a:rPr lang="pl-PL" sz="1600" b="1" dirty="0" err="1">
                <a:solidFill>
                  <a:schemeClr val="tx2"/>
                </a:solidFill>
              </a:rPr>
              <a:t>Konieczkowicz</a:t>
            </a:r>
            <a:r>
              <a:rPr lang="pl-PL" sz="1600" b="1" dirty="0">
                <a:solidFill>
                  <a:schemeClr val="tx2"/>
                </a:solidFill>
              </a:rPr>
              <a:t>, Maciej Stroiński, Małgorzata Rucka, Kamil Paśko, KN </a:t>
            </a:r>
            <a:r>
              <a:rPr lang="pl-PL" sz="1600" b="1" dirty="0" err="1">
                <a:solidFill>
                  <a:schemeClr val="tx2"/>
                </a:solidFill>
              </a:rPr>
              <a:t>Industrial</a:t>
            </a:r>
            <a:r>
              <a:rPr lang="pl-PL" sz="1600" b="1" dirty="0">
                <a:solidFill>
                  <a:schemeClr val="tx2"/>
                </a:solidFill>
              </a:rPr>
              <a:t> Data Science, </a:t>
            </a:r>
            <a:r>
              <a:rPr lang="pl-PL" sz="1600" b="1" dirty="0" err="1">
                <a:solidFill>
                  <a:schemeClr val="tx2"/>
                </a:solidFill>
              </a:rPr>
              <a:t>WEAIiIB</a:t>
            </a:r>
            <a:endParaRPr lang="pl-PL" sz="1600" b="1" dirty="0">
              <a:solidFill>
                <a:schemeClr val="tx2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solidFill>
                  <a:schemeClr val="tx2"/>
                </a:solidFill>
              </a:rPr>
              <a:t>Klasyfikacja jakości terenów pasterskich w Kenii przy użyciu </a:t>
            </a:r>
            <a:r>
              <a:rPr lang="pl-PL" sz="1600" dirty="0" err="1">
                <a:solidFill>
                  <a:schemeClr val="tx2"/>
                </a:solidFill>
              </a:rPr>
              <a:t>multispektralnych</a:t>
            </a:r>
            <a:r>
              <a:rPr lang="pl-PL" sz="1600" dirty="0">
                <a:solidFill>
                  <a:schemeClr val="tx2"/>
                </a:solidFill>
              </a:rPr>
              <a:t> obrazów satelitarnych </a:t>
            </a:r>
          </a:p>
          <a:p>
            <a:pPr marL="0" indent="0" algn="just">
              <a:buNone/>
            </a:pPr>
            <a:endParaRPr lang="pl-PL" sz="1400" b="1" dirty="0">
              <a:solidFill>
                <a:schemeClr val="tx2"/>
              </a:solidFill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b="1" dirty="0">
                <a:solidFill>
                  <a:schemeClr val="tx2"/>
                </a:solidFill>
              </a:rPr>
              <a:t>Miejsce 2 - Karol Kocur,  KN Creative, WIMiIP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solidFill>
                  <a:schemeClr val="tx2"/>
                </a:solidFill>
              </a:rPr>
              <a:t>Opracowanie algorytmu sterowania pojazdem autonomicznym z wykorzystaniem algorytmów sztucznej  inteligencji w oparciu o dane odczytane z czujników 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400" b="1" dirty="0">
              <a:solidFill>
                <a:schemeClr val="tx2"/>
              </a:solidFill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b="1" dirty="0">
                <a:solidFill>
                  <a:schemeClr val="tx2"/>
                </a:solidFill>
              </a:rPr>
              <a:t>Miejsce 3 - Michał Czarnecki, KN Creative, WIMiIP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solidFill>
                  <a:schemeClr val="tx2"/>
                </a:solidFill>
              </a:rPr>
              <a:t>Opracowanie oraz implementacja biblioteki programistycznej dedykowanej do modelowania ewolucji mikrostruktury z wykorzystaniem metody losowych automatów komórkowych </a:t>
            </a:r>
            <a:endParaRPr lang="pl-PL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56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1B804FE-283A-41D6-B436-53C7B2517BAA}"/>
              </a:ext>
            </a:extLst>
          </p:cNvPr>
          <p:cNvSpPr txBox="1"/>
          <p:nvPr/>
        </p:nvSpPr>
        <p:spPr>
          <a:xfrm>
            <a:off x="4427984" y="2132856"/>
            <a:ext cx="50716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Sekcja VII</a:t>
            </a:r>
          </a:p>
          <a:p>
            <a:pPr algn="ctr"/>
            <a:r>
              <a:rPr lang="pl-PL" sz="2000" b="1" dirty="0"/>
              <a:t>Inżynierii Metali</a:t>
            </a:r>
          </a:p>
          <a:p>
            <a:pPr algn="ctr"/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510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1">
            <a:extLst>
              <a:ext uri="{FF2B5EF4-FFF2-40B4-BE49-F238E27FC236}">
                <a16:creationId xmlns:a16="http://schemas.microsoft.com/office/drawing/2014/main" id="{505BF6EE-3FD6-4BAB-9557-2BA429F1E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2327613"/>
            <a:ext cx="8496944" cy="3621667"/>
          </a:xfrm>
        </p:spPr>
        <p:txBody>
          <a:bodyPr/>
          <a:lstStyle/>
          <a:p>
            <a:pPr marL="0" indent="0">
              <a:buNone/>
            </a:pPr>
            <a:r>
              <a:rPr lang="pl-PL" sz="1400" b="1" dirty="0">
                <a:latin typeface="+mj-lt"/>
              </a:rPr>
              <a:t>I miejsce: Aleksandra Zwolińska, Koło Naukowe HEXAGON, Wydział Metali Nieżelaznych </a:t>
            </a:r>
          </a:p>
          <a:p>
            <a:pPr marL="0" indent="0">
              <a:buNone/>
            </a:pPr>
            <a:r>
              <a:rPr lang="pl-PL" sz="1400" b="1" dirty="0">
                <a:latin typeface="+mj-lt"/>
              </a:rPr>
              <a:t>„ Analiza wpływu szybkiej krystalizacji na zdolność do umacniania wydzieleniowego stopu aluminium  7075”</a:t>
            </a: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r>
              <a:rPr lang="pl-PL" sz="1400" b="1" dirty="0">
                <a:latin typeface="+mj-lt"/>
              </a:rPr>
              <a:t>II miejsce: Michał Waląg, </a:t>
            </a:r>
            <a:r>
              <a:rPr lang="pl-PL" sz="1400" b="1" dirty="0"/>
              <a:t>Koło Naukowe HEXAGON, Wydział Metali Nieżelaznych</a:t>
            </a:r>
          </a:p>
          <a:p>
            <a:pPr marL="0" indent="0">
              <a:buNone/>
            </a:pPr>
            <a:r>
              <a:rPr lang="pl-PL" sz="1400" b="1" dirty="0"/>
              <a:t>„Krystalograficzno - geometryczna analiza bliźniakowania odwrotnego w nadstrukturze L1(2) „ </a:t>
            </a: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r>
              <a:rPr lang="pl-PL" sz="1400" b="1" dirty="0">
                <a:latin typeface="+mj-lt"/>
              </a:rPr>
              <a:t>III miejsce: Maciej Malczyk, </a:t>
            </a:r>
            <a:r>
              <a:rPr lang="pl-PL" sz="1400" b="1" dirty="0"/>
              <a:t>Koło Naukowe </a:t>
            </a:r>
            <a:r>
              <a:rPr lang="pl-PL" sz="1400" b="1" dirty="0" err="1"/>
              <a:t>AluminaTi</a:t>
            </a:r>
            <a:r>
              <a:rPr lang="pl-PL" sz="1400" b="1" dirty="0"/>
              <a:t>, Wydział Metali Nieżelaznych </a:t>
            </a:r>
          </a:p>
          <a:p>
            <a:pPr marL="0" indent="0">
              <a:buNone/>
            </a:pPr>
            <a:r>
              <a:rPr lang="pl-PL" sz="1400" b="1" dirty="0"/>
              <a:t>„Stabilność temperaturowa kompozytu Al-WO3”</a:t>
            </a: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r>
              <a:rPr lang="pl-PL" sz="1400" b="1" dirty="0">
                <a:latin typeface="+mj-lt"/>
              </a:rPr>
              <a:t>Wyróżnienie Polskiego Towarzystwa Mikroskopii: </a:t>
            </a:r>
            <a:r>
              <a:rPr lang="pl-PL" sz="1400" b="1" dirty="0"/>
              <a:t>Aleksandra Zwolińska, Koło Naukowe HEXAGON, Wydział Metali Nieżelaznych</a:t>
            </a:r>
          </a:p>
          <a:p>
            <a:pPr marL="0" indent="0">
              <a:buNone/>
            </a:pPr>
            <a:r>
              <a:rPr lang="pl-PL" sz="1400" b="1" dirty="0"/>
              <a:t>„ Analiza wpływu szybkiej krystalizacji na zdolność do umacniania wydzieleniowego stopu aluminium  7075”</a:t>
            </a:r>
          </a:p>
          <a:p>
            <a:pPr marL="0" indent="0">
              <a:buNone/>
            </a:pPr>
            <a:r>
              <a:rPr lang="pl-PL" sz="1400" b="1" dirty="0"/>
              <a:t> </a:t>
            </a:r>
            <a:r>
              <a:rPr lang="pl-PL" sz="1400" b="1" dirty="0">
                <a:latin typeface="+mj-lt"/>
              </a:rPr>
              <a:t>   </a:t>
            </a:r>
          </a:p>
        </p:txBody>
      </p:sp>
      <p:sp>
        <p:nvSpPr>
          <p:cNvPr id="9" name="Tytuł 4">
            <a:extLst>
              <a:ext uri="{FF2B5EF4-FFF2-40B4-BE49-F238E27FC236}">
                <a16:creationId xmlns:a16="http://schemas.microsoft.com/office/drawing/2014/main" id="{CFCA2083-4A3F-4019-83DA-35BBC9AB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72" y="1412776"/>
            <a:ext cx="8229600" cy="475455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Wydział metali nieżelaznych,</a:t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>Sekcji </a:t>
            </a: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Inżynierii Metali / Metal Engineering</a:t>
            </a:r>
            <a:b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Wyniki</a:t>
            </a:r>
            <a:b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8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2A69B0A5-667C-40FB-9081-235415B71657}"/>
              </a:ext>
            </a:extLst>
          </p:cNvPr>
          <p:cNvSpPr txBox="1"/>
          <p:nvPr/>
        </p:nvSpPr>
        <p:spPr>
          <a:xfrm>
            <a:off x="323528" y="2492896"/>
            <a:ext cx="849694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tx2"/>
                </a:solidFill>
              </a:rPr>
              <a:t>Miejsce I	</a:t>
            </a:r>
            <a:r>
              <a:rPr lang="pl-PL" sz="1600" dirty="0">
                <a:solidFill>
                  <a:schemeClr val="tx2"/>
                </a:solidFill>
              </a:rPr>
              <a:t>	</a:t>
            </a:r>
            <a:r>
              <a:rPr lang="pl-PL" sz="1600" b="1" dirty="0">
                <a:solidFill>
                  <a:schemeClr val="tx2"/>
                </a:solidFill>
              </a:rPr>
              <a:t>Jan Brzyk i Mateusz Olszewski </a:t>
            </a:r>
            <a:r>
              <a:rPr lang="pl-PL" sz="1600" dirty="0">
                <a:solidFill>
                  <a:schemeClr val="tx2"/>
                </a:solidFill>
              </a:rPr>
              <a:t>„Łazik Kalman – Mechanika oraz Science”</a:t>
            </a:r>
          </a:p>
          <a:p>
            <a:endParaRPr lang="pl-PL" dirty="0">
              <a:solidFill>
                <a:schemeClr val="tx2"/>
              </a:solidFill>
            </a:endParaRPr>
          </a:p>
          <a:p>
            <a:r>
              <a:rPr lang="pl-PL" sz="1600" b="1" dirty="0">
                <a:solidFill>
                  <a:schemeClr val="tx2"/>
                </a:solidFill>
              </a:rPr>
              <a:t>Miejsce II	</a:t>
            </a:r>
            <a:r>
              <a:rPr lang="pl-PL" sz="1600" dirty="0">
                <a:solidFill>
                  <a:schemeClr val="tx2"/>
                </a:solidFill>
              </a:rPr>
              <a:t>	</a:t>
            </a:r>
            <a:r>
              <a:rPr lang="pl-PL" sz="1600" b="1" dirty="0">
                <a:solidFill>
                  <a:schemeClr val="tx2"/>
                </a:solidFill>
              </a:rPr>
              <a:t>Jakub Turaj, Bohdan </a:t>
            </a:r>
            <a:r>
              <a:rPr lang="pl-PL" sz="1600" b="1" dirty="0" err="1">
                <a:solidFill>
                  <a:schemeClr val="tx2"/>
                </a:solidFill>
              </a:rPr>
              <a:t>Forostianyi</a:t>
            </a:r>
            <a:r>
              <a:rPr lang="pl-PL" sz="1600" b="1" dirty="0">
                <a:solidFill>
                  <a:schemeClr val="tx2"/>
                </a:solidFill>
              </a:rPr>
              <a:t>, Dawid Płaneta </a:t>
            </a:r>
            <a:r>
              <a:rPr lang="pl-PL" sz="1600" dirty="0">
                <a:solidFill>
                  <a:schemeClr val="tx2"/>
                </a:solidFill>
              </a:rPr>
              <a:t>„Jak połączyć komputer </a:t>
            </a:r>
            <a:br>
              <a:rPr lang="pl-PL" sz="1600" dirty="0">
                <a:solidFill>
                  <a:schemeClr val="tx2"/>
                </a:solidFill>
              </a:rPr>
            </a:br>
            <a:r>
              <a:rPr lang="pl-PL" sz="1600" dirty="0">
                <a:solidFill>
                  <a:schemeClr val="tx2"/>
                </a:solidFill>
              </a:rPr>
              <a:t>                                            z rakietą? Protokół komunikacyjny w stacji kontroli lotu AGH Space Systems”	</a:t>
            </a:r>
            <a:r>
              <a:rPr lang="pl-PL" dirty="0">
                <a:solidFill>
                  <a:schemeClr val="tx2"/>
                </a:solidFill>
              </a:rPr>
              <a:t>	</a:t>
            </a:r>
          </a:p>
          <a:p>
            <a:r>
              <a:rPr lang="pl-PL" sz="1600" b="1" dirty="0">
                <a:solidFill>
                  <a:schemeClr val="tx2"/>
                </a:solidFill>
              </a:rPr>
              <a:t>Miejsce III	                        Filip Zajdel, Hubert </a:t>
            </a:r>
            <a:r>
              <a:rPr lang="pl-PL" sz="1600" b="1" dirty="0" err="1">
                <a:solidFill>
                  <a:schemeClr val="tx2"/>
                </a:solidFill>
              </a:rPr>
              <a:t>Kompanowski</a:t>
            </a:r>
            <a:r>
              <a:rPr lang="pl-PL" sz="1600" b="1" dirty="0">
                <a:solidFill>
                  <a:schemeClr val="tx2"/>
                </a:solidFill>
              </a:rPr>
              <a:t> </a:t>
            </a:r>
            <a:r>
              <a:rPr lang="pl-PL" sz="1600" dirty="0">
                <a:solidFill>
                  <a:schemeClr val="tx2"/>
                </a:solidFill>
              </a:rPr>
              <a:t>„ Łazik Kalman - Elektronika oraz</a:t>
            </a:r>
            <a:br>
              <a:rPr lang="pl-PL" sz="1600" dirty="0">
                <a:solidFill>
                  <a:schemeClr val="tx2"/>
                </a:solidFill>
              </a:rPr>
            </a:br>
            <a:r>
              <a:rPr lang="pl-PL" sz="1600" dirty="0">
                <a:solidFill>
                  <a:schemeClr val="tx2"/>
                </a:solidFill>
              </a:rPr>
              <a:t>                                               Software” </a:t>
            </a:r>
          </a:p>
          <a:p>
            <a:endParaRPr lang="pl-PL" sz="1600" dirty="0">
              <a:solidFill>
                <a:schemeClr val="tx2"/>
              </a:solidFill>
            </a:endParaRPr>
          </a:p>
          <a:p>
            <a:r>
              <a:rPr lang="pl-PL" sz="1600" b="1" dirty="0">
                <a:solidFill>
                  <a:schemeClr val="tx2"/>
                </a:solidFill>
              </a:rPr>
              <a:t>Wyróżnienie</a:t>
            </a:r>
            <a:r>
              <a:rPr lang="pl-PL" sz="1600" dirty="0">
                <a:solidFill>
                  <a:schemeClr val="tx2"/>
                </a:solidFill>
              </a:rPr>
              <a:t> 	</a:t>
            </a:r>
            <a:r>
              <a:rPr lang="pl-PL" sz="1600" b="1" dirty="0">
                <a:solidFill>
                  <a:schemeClr val="tx2"/>
                </a:solidFill>
              </a:rPr>
              <a:t>Michał Chmura, Grzegorz Borowiec </a:t>
            </a:r>
            <a:r>
              <a:rPr lang="pl-PL" sz="1600" dirty="0">
                <a:solidFill>
                  <a:schemeClr val="tx2"/>
                </a:solidFill>
              </a:rPr>
              <a:t>„Badanie wpływu parametrów</a:t>
            </a:r>
            <a:br>
              <a:rPr lang="pl-PL" sz="1600" dirty="0">
                <a:solidFill>
                  <a:schemeClr val="tx2"/>
                </a:solidFill>
              </a:rPr>
            </a:br>
            <a:r>
              <a:rPr lang="pl-PL" sz="1600" dirty="0">
                <a:solidFill>
                  <a:schemeClr val="tx2"/>
                </a:solidFill>
              </a:rPr>
              <a:t>                                             nieustrukturyzowanej siatki numerycznej oraz modelów turbulencji na</a:t>
            </a:r>
            <a:br>
              <a:rPr lang="pl-PL" sz="1600" dirty="0">
                <a:solidFill>
                  <a:schemeClr val="tx2"/>
                </a:solidFill>
              </a:rPr>
            </a:br>
            <a:r>
              <a:rPr lang="pl-PL" sz="1600" dirty="0">
                <a:solidFill>
                  <a:schemeClr val="tx2"/>
                </a:solidFill>
              </a:rPr>
              <a:t>                                             predykcję oderwania strugi na profilu lotniczym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E4B4A3B-0939-4CFC-BBF3-0091A0C87B27}"/>
              </a:ext>
            </a:extLst>
          </p:cNvPr>
          <p:cNvSpPr txBox="1"/>
          <p:nvPr/>
        </p:nvSpPr>
        <p:spPr>
          <a:xfrm>
            <a:off x="2195736" y="1268760"/>
            <a:ext cx="50716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Sekcja I </a:t>
            </a:r>
          </a:p>
          <a:p>
            <a:pPr algn="ctr"/>
            <a:r>
              <a:rPr lang="pl-PL" sz="2000" b="1" dirty="0"/>
              <a:t>Aeronautyki i Technologii Kosmicznych</a:t>
            </a:r>
          </a:p>
        </p:txBody>
      </p:sp>
    </p:spTree>
    <p:extLst>
      <p:ext uri="{BB962C8B-B14F-4D97-AF65-F5344CB8AC3E}">
        <p14:creationId xmlns:p14="http://schemas.microsoft.com/office/powerpoint/2010/main" val="2461437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4BB6D6B-80AC-423D-8413-D659E97B0C24}"/>
              </a:ext>
            </a:extLst>
          </p:cNvPr>
          <p:cNvSpPr txBox="1"/>
          <p:nvPr/>
        </p:nvSpPr>
        <p:spPr>
          <a:xfrm>
            <a:off x="4355976" y="2204864"/>
            <a:ext cx="50716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Sekcja VIII</a:t>
            </a:r>
          </a:p>
          <a:p>
            <a:pPr algn="ctr"/>
            <a:r>
              <a:rPr lang="pl-PL" sz="2000" b="1" dirty="0"/>
              <a:t>Inżynierii Spajania</a:t>
            </a:r>
          </a:p>
          <a:p>
            <a:pPr algn="ctr"/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561743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05BF6EE-3FD6-4BAB-9557-2BA429F1E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19540"/>
            <a:ext cx="8229600" cy="4861788"/>
          </a:xfrm>
        </p:spPr>
        <p:txBody>
          <a:bodyPr/>
          <a:lstStyle/>
          <a:p>
            <a:pPr marL="0" indent="0">
              <a:buNone/>
            </a:pPr>
            <a:r>
              <a:rPr lang="pl-PL" sz="1400" b="1" dirty="0"/>
              <a:t>Wyniki obrad:</a:t>
            </a:r>
          </a:p>
          <a:p>
            <a:pPr marL="0" indent="0">
              <a:buNone/>
            </a:pPr>
            <a:r>
              <a:rPr lang="pl-PL" sz="1400" b="1" dirty="0"/>
              <a:t>1. miejsce:	</a:t>
            </a:r>
            <a:r>
              <a:rPr lang="pl-PL" sz="1400" dirty="0"/>
              <a:t>	</a:t>
            </a:r>
            <a:r>
              <a:rPr lang="pl-PL" sz="1400" b="1" dirty="0"/>
              <a:t>Sylwester Chłopek</a:t>
            </a:r>
            <a:br>
              <a:rPr lang="pl-PL" sz="1400" b="1" dirty="0"/>
            </a:br>
            <a:r>
              <a:rPr lang="pl-PL" sz="1400" b="1" dirty="0"/>
              <a:t>		</a:t>
            </a:r>
            <a:r>
              <a:rPr lang="pl-PL" sz="1400" dirty="0"/>
              <a:t>Koło Naukowe Metaloznawców (</a:t>
            </a:r>
            <a:r>
              <a:rPr lang="pl-PL" sz="1400" dirty="0" err="1"/>
              <a:t>WIMiIP</a:t>
            </a:r>
            <a:r>
              <a:rPr lang="pl-PL" sz="1400" dirty="0"/>
              <a:t>)</a:t>
            </a:r>
            <a:br>
              <a:rPr lang="pl-PL" sz="1400" dirty="0"/>
            </a:br>
            <a:r>
              <a:rPr lang="pl-PL" sz="1400" dirty="0"/>
              <a:t>		</a:t>
            </a:r>
            <a:r>
              <a:rPr lang="pl-PL" sz="1400" i="1" dirty="0"/>
              <a:t>Analiza wytrzymałościowa i numeryczna hybrydowych połączeń klejonych</a:t>
            </a:r>
          </a:p>
          <a:p>
            <a:pPr marL="0" indent="0">
              <a:buNone/>
            </a:pPr>
            <a:r>
              <a:rPr lang="pl-PL" sz="1400" b="1" dirty="0"/>
              <a:t>2. miejsce:	</a:t>
            </a:r>
            <a:r>
              <a:rPr lang="pl-PL" sz="1400" dirty="0"/>
              <a:t>	</a:t>
            </a:r>
            <a:r>
              <a:rPr lang="pl-PL" sz="1400" b="1" dirty="0">
                <a:latin typeface="+mj-lt"/>
              </a:rPr>
              <a:t>Filip Kaczmarczyk</a:t>
            </a:r>
            <a:br>
              <a:rPr lang="pl-PL" sz="1400" b="1" dirty="0">
                <a:latin typeface="+mj-lt"/>
              </a:rPr>
            </a:br>
            <a:r>
              <a:rPr lang="pl-PL" sz="1400" b="1" dirty="0">
                <a:latin typeface="+mj-lt"/>
              </a:rPr>
              <a:t>		</a:t>
            </a:r>
            <a:r>
              <a:rPr lang="pl-PL" sz="1400" dirty="0"/>
              <a:t>Koło Naukowe Metaloznawców (</a:t>
            </a:r>
            <a:r>
              <a:rPr lang="pl-PL" sz="1400" dirty="0" err="1"/>
              <a:t>WIMiIP</a:t>
            </a:r>
            <a:r>
              <a:rPr lang="pl-PL" sz="1400" dirty="0"/>
              <a:t>)</a:t>
            </a:r>
            <a:br>
              <a:rPr lang="pl-PL" sz="1400" dirty="0"/>
            </a:br>
            <a:r>
              <a:rPr lang="pl-PL" sz="1400" dirty="0"/>
              <a:t>		</a:t>
            </a:r>
            <a:r>
              <a:rPr lang="pl-PL" sz="1400" i="1" dirty="0">
                <a:latin typeface="+mj-lt"/>
              </a:rPr>
              <a:t>Właściwości i mikrostruktura końcówek prądowych stosowanych w urządzeniach 		spawalniczych MIG/MAG</a:t>
            </a:r>
          </a:p>
          <a:p>
            <a:pPr marL="0" indent="0">
              <a:buNone/>
            </a:pPr>
            <a:r>
              <a:rPr lang="pl-PL" sz="1400" b="1" dirty="0"/>
              <a:t>3. miejsce:	</a:t>
            </a:r>
            <a:r>
              <a:rPr lang="pl-PL" sz="1400" dirty="0"/>
              <a:t>	</a:t>
            </a:r>
            <a:r>
              <a:rPr lang="pl-PL" sz="1400" b="1" dirty="0"/>
              <a:t>Szymon Konefał</a:t>
            </a:r>
            <a:br>
              <a:rPr lang="pl-PL" sz="1400" b="1" dirty="0"/>
            </a:br>
            <a:r>
              <a:rPr lang="pl-PL" sz="1400" b="1" dirty="0"/>
              <a:t>		</a:t>
            </a:r>
            <a:r>
              <a:rPr lang="pl-PL" sz="1400" dirty="0"/>
              <a:t>Koło Naukowe Metaloznawców (</a:t>
            </a:r>
            <a:r>
              <a:rPr lang="pl-PL" sz="1400" dirty="0" err="1"/>
              <a:t>WIMiIP</a:t>
            </a:r>
            <a:r>
              <a:rPr lang="pl-PL" sz="1400" dirty="0"/>
              <a:t>)</a:t>
            </a:r>
            <a:br>
              <a:rPr lang="pl-PL" sz="1400" dirty="0"/>
            </a:br>
            <a:r>
              <a:rPr lang="pl-PL" sz="1400" dirty="0"/>
              <a:t>		</a:t>
            </a:r>
            <a:r>
              <a:rPr lang="pl-PL" sz="1400" i="1" dirty="0"/>
              <a:t>Wpływ parametrów zgrzewania metodą FSW na zmiany mikrostruktury zgrzeiny stopu 		aluminium 6061</a:t>
            </a:r>
          </a:p>
          <a:p>
            <a:pPr marL="0" indent="0">
              <a:buNone/>
            </a:pPr>
            <a:r>
              <a:rPr lang="pl-PL" sz="1400" b="1" dirty="0"/>
              <a:t>Wyróżnienia: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400" b="1" dirty="0"/>
              <a:t>Prof. Mirosława Łomozika, Sieć badawcza Łukasiewicz - Instytut Spawalnictwa: 	Sylwester Chłopek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400" b="1" dirty="0"/>
              <a:t>							Filip Kaczmarczyk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400" b="1" dirty="0"/>
              <a:t>Prezesa Andrzeja Zborowskiego, Polskie Towarzystwo Spawalnicze o/Kraków:	Szymon Konefał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400" b="1" dirty="0"/>
              <a:t>Prof. Edmunda Tasaka, AGH: 			Sylwester Chłopek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400" b="1" dirty="0"/>
              <a:t>Dr inż. Krzysztofa Sadurskiego, Lincoln </a:t>
            </a:r>
            <a:r>
              <a:rPr lang="pl-PL" sz="1400" b="1" dirty="0" err="1"/>
              <a:t>Electric</a:t>
            </a:r>
            <a:r>
              <a:rPr lang="pl-PL" sz="1400" b="1" dirty="0"/>
              <a:t>:		Patryk Warchoł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400" b="1" dirty="0"/>
              <a:t>					Filip Kaczmarczyk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B03748-6AA1-4E02-9AA6-F7DC29CB03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07363" y="255563"/>
            <a:ext cx="457125" cy="365125"/>
          </a:xfrm>
        </p:spPr>
        <p:txBody>
          <a:bodyPr/>
          <a:lstStyle/>
          <a:p>
            <a:fld id="{28D103CB-D075-4A71-BAA2-A89935339FA5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CFCA2083-4A3F-4019-83DA-35BBC9AB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72" y="1052736"/>
            <a:ext cx="8229600" cy="475455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VIII. Sekcja Inżynierii Spajania / </a:t>
            </a:r>
            <a:r>
              <a:rPr lang="pl-PL" sz="2400" dirty="0" err="1">
                <a:solidFill>
                  <a:schemeClr val="tx1"/>
                </a:solidFill>
              </a:rPr>
              <a:t>Welding</a:t>
            </a:r>
            <a:r>
              <a:rPr lang="pl-PL" sz="2400" dirty="0">
                <a:solidFill>
                  <a:schemeClr val="tx1"/>
                </a:solidFill>
              </a:rPr>
              <a:t> Engineering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2868BC7-476F-4AD0-ACC2-8315CA18F2BD}"/>
              </a:ext>
            </a:extLst>
          </p:cNvPr>
          <p:cNvSpPr/>
          <p:nvPr/>
        </p:nvSpPr>
        <p:spPr>
          <a:xfrm>
            <a:off x="8686800" y="255563"/>
            <a:ext cx="13367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6848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3F6F7CB-3DA8-4EFC-980A-FEBBBF5C1E78}"/>
              </a:ext>
            </a:extLst>
          </p:cNvPr>
          <p:cNvSpPr txBox="1"/>
          <p:nvPr/>
        </p:nvSpPr>
        <p:spPr>
          <a:xfrm>
            <a:off x="4355976" y="2204864"/>
            <a:ext cx="50716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Sekcja IX</a:t>
            </a:r>
          </a:p>
          <a:p>
            <a:pPr algn="ctr"/>
            <a:r>
              <a:rPr lang="pl-PL" sz="2000" b="1" dirty="0"/>
              <a:t>Mechaniki, Maszyn i Urządzeń Technologicznych</a:t>
            </a:r>
          </a:p>
          <a:p>
            <a:pPr algn="ctr"/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764094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05BF6EE-3FD6-4BAB-9557-2BA429F1E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79580"/>
            <a:ext cx="8229600" cy="4756150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MIEJSCE I</a:t>
            </a:r>
            <a:r>
              <a:rPr lang="pl-PL" sz="1800" dirty="0"/>
              <a:t>       </a:t>
            </a:r>
          </a:p>
          <a:p>
            <a:pPr marL="0" indent="0">
              <a:buNone/>
            </a:pPr>
            <a:r>
              <a:rPr lang="pl-PL" sz="1800" b="1" dirty="0"/>
              <a:t>Autor referatu:</a:t>
            </a:r>
            <a:r>
              <a:rPr lang="pl-PL" sz="1800" dirty="0"/>
              <a:t> Małgorzata Trojanowska</a:t>
            </a:r>
            <a:r>
              <a:rPr lang="pl-PL" sz="1800" b="1" dirty="0"/>
              <a:t>, KN Mechaników, </a:t>
            </a:r>
            <a:r>
              <a:rPr lang="pl-PL" sz="1800" b="1" dirty="0" err="1"/>
              <a:t>WIMiR</a:t>
            </a:r>
            <a:endParaRPr lang="pl-PL" sz="1800" b="1" dirty="0"/>
          </a:p>
          <a:p>
            <a:pPr marL="0" indent="0">
              <a:buNone/>
            </a:pPr>
            <a:r>
              <a:rPr lang="pl-PL" sz="1800" b="1" dirty="0"/>
              <a:t>Temat referatu: </a:t>
            </a:r>
            <a:r>
              <a:rPr lang="pl-PL" sz="1800" dirty="0"/>
              <a:t>Eksperymentalna identyfikacja parametrów modelu silnika BLDC </a:t>
            </a:r>
          </a:p>
          <a:p>
            <a:pPr marL="0" indent="0">
              <a:buNone/>
            </a:pPr>
            <a:r>
              <a:rPr lang="pl-PL" sz="1800" dirty="0"/>
              <a:t>                                    stanowiącego napęd motocykla elektrycznego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sz="1800" b="1" dirty="0"/>
              <a:t>MIEJSCE II       </a:t>
            </a:r>
          </a:p>
          <a:p>
            <a:pPr marL="0" indent="0">
              <a:buNone/>
            </a:pPr>
            <a:r>
              <a:rPr lang="pl-PL" sz="1800" b="1" dirty="0"/>
              <a:t>Autor referatu:</a:t>
            </a:r>
            <a:r>
              <a:rPr lang="pl-PL" sz="1800" dirty="0"/>
              <a:t> Jakub Sznajder</a:t>
            </a:r>
            <a:r>
              <a:rPr lang="pl-PL" sz="1800" b="1" dirty="0"/>
              <a:t>, KN </a:t>
            </a:r>
            <a:r>
              <a:rPr lang="pl-PL" sz="1800" b="1" dirty="0" err="1"/>
              <a:t>KiNeMaTicS</a:t>
            </a:r>
            <a:r>
              <a:rPr lang="pl-PL" sz="1800" b="1" dirty="0"/>
              <a:t>, </a:t>
            </a:r>
            <a:r>
              <a:rPr lang="pl-PL" sz="1800" b="1" dirty="0" err="1"/>
              <a:t>WIMiR</a:t>
            </a:r>
            <a:endParaRPr lang="pl-PL" sz="1800" b="1" dirty="0"/>
          </a:p>
          <a:p>
            <a:pPr marL="0" indent="0">
              <a:buNone/>
            </a:pPr>
            <a:r>
              <a:rPr lang="pl-PL" sz="1800" b="1" dirty="0"/>
              <a:t>Temat referatu: </a:t>
            </a:r>
            <a:r>
              <a:rPr lang="pl-PL" sz="1800" dirty="0"/>
              <a:t>Optymalizacja kształtu ramienia kierowniczego zwrotnicy  </a:t>
            </a:r>
          </a:p>
          <a:p>
            <a:pPr marL="0" indent="0">
              <a:buNone/>
            </a:pPr>
            <a:r>
              <a:rPr lang="pl-PL" sz="1800" dirty="0"/>
              <a:t>                                   zaimplementowanej w bolidzie formuły student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sz="1800" b="1" dirty="0"/>
              <a:t>MIEJSCE III       </a:t>
            </a:r>
          </a:p>
          <a:p>
            <a:pPr marL="0" indent="0">
              <a:buNone/>
            </a:pPr>
            <a:r>
              <a:rPr lang="pl-PL" sz="1800" b="1" dirty="0"/>
              <a:t>Autor referatu:</a:t>
            </a:r>
            <a:r>
              <a:rPr lang="pl-PL" sz="1800" dirty="0"/>
              <a:t> Mateusz Kłeczek </a:t>
            </a:r>
            <a:r>
              <a:rPr lang="pl-PL" sz="1800" b="1" dirty="0"/>
              <a:t>, KN Mechaników, </a:t>
            </a:r>
            <a:r>
              <a:rPr lang="pl-PL" sz="1800" b="1" dirty="0" err="1"/>
              <a:t>WIMiR</a:t>
            </a:r>
            <a:endParaRPr lang="pl-PL" sz="1800" b="1" dirty="0"/>
          </a:p>
          <a:p>
            <a:pPr marL="0" indent="0">
              <a:buNone/>
            </a:pPr>
            <a:r>
              <a:rPr lang="pl-PL" sz="1800" b="1" dirty="0"/>
              <a:t>Temat referatu: </a:t>
            </a:r>
            <a:r>
              <a:rPr lang="pl-PL" sz="1800" dirty="0"/>
              <a:t>System magnetycznej kompensacji odrzutu dla działa </a:t>
            </a:r>
          </a:p>
          <a:p>
            <a:pPr marL="0" indent="0">
              <a:buNone/>
            </a:pPr>
            <a:r>
              <a:rPr lang="pl-PL" sz="1800" dirty="0"/>
              <a:t>                                   elektromagnetycznego HYDRA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B03748-6AA1-4E02-9AA6-F7DC29CB03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07363" y="255563"/>
            <a:ext cx="457125" cy="365125"/>
          </a:xfrm>
        </p:spPr>
        <p:txBody>
          <a:bodyPr/>
          <a:lstStyle/>
          <a:p>
            <a:fld id="{28D103CB-D075-4A71-BAA2-A89935339FA5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CFCA2083-4A3F-4019-83DA-35BBC9AB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72" y="1196752"/>
            <a:ext cx="8229600" cy="475455"/>
          </a:xfrm>
        </p:spPr>
        <p:txBody>
          <a:bodyPr>
            <a:noAutofit/>
          </a:bodyPr>
          <a:lstStyle/>
          <a:p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>ix. Sekcja </a:t>
            </a: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Mechaniki, Maszyn i Urządzeń Technologicznych / </a:t>
            </a:r>
            <a:r>
              <a:rPr lang="pl-PL" sz="24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Machines</a:t>
            </a: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sz="24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Technological</a:t>
            </a: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Equipment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2868BC7-476F-4AD0-ACC2-8315CA18F2BD}"/>
              </a:ext>
            </a:extLst>
          </p:cNvPr>
          <p:cNvSpPr/>
          <p:nvPr/>
        </p:nvSpPr>
        <p:spPr>
          <a:xfrm>
            <a:off x="8686800" y="255563"/>
            <a:ext cx="13367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9649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EC60D98-8A52-4BCA-935E-547FB5CF0D8B}"/>
              </a:ext>
            </a:extLst>
          </p:cNvPr>
          <p:cNvSpPr txBox="1"/>
          <p:nvPr/>
        </p:nvSpPr>
        <p:spPr>
          <a:xfrm>
            <a:off x="4072380" y="2060848"/>
            <a:ext cx="50716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Sekcja X</a:t>
            </a:r>
          </a:p>
          <a:p>
            <a:pPr algn="ctr"/>
            <a:r>
              <a:rPr lang="pl-PL" sz="2000" b="1" dirty="0"/>
              <a:t>Metaloznawstwa i Inżynierii Powierzchni</a:t>
            </a:r>
          </a:p>
          <a:p>
            <a:pPr algn="ctr"/>
            <a:r>
              <a:rPr lang="pl-PL" sz="2000" dirty="0"/>
              <a:t>Podsekcja 1</a:t>
            </a:r>
          </a:p>
          <a:p>
            <a:pPr algn="ctr"/>
            <a:r>
              <a:rPr lang="pl-PL" sz="2000" dirty="0"/>
              <a:t>Podsekcja 2</a:t>
            </a:r>
          </a:p>
        </p:txBody>
      </p:sp>
    </p:spTree>
    <p:extLst>
      <p:ext uri="{BB962C8B-B14F-4D97-AF65-F5344CB8AC3E}">
        <p14:creationId xmlns:p14="http://schemas.microsoft.com/office/powerpoint/2010/main" val="195825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7020272" y="5445224"/>
            <a:ext cx="1824367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05BF6EE-3FD6-4BAB-9557-2BA429F1E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787" y="2561282"/>
            <a:ext cx="3936533" cy="4756150"/>
          </a:xfrm>
        </p:spPr>
        <p:txBody>
          <a:bodyPr/>
          <a:lstStyle/>
          <a:p>
            <a:pPr marL="809625" indent="-809625" algn="ctr">
              <a:buNone/>
            </a:pPr>
            <a:r>
              <a:rPr lang="pl-PL" sz="1400" b="1" dirty="0">
                <a:latin typeface="+mj-lt"/>
              </a:rPr>
              <a:t>I miejsce</a:t>
            </a:r>
            <a:r>
              <a:rPr lang="pl-PL" sz="1400" dirty="0">
                <a:latin typeface="+mj-lt"/>
              </a:rPr>
              <a:t>  </a:t>
            </a:r>
          </a:p>
          <a:p>
            <a:pPr marL="0" indent="0" algn="ctr">
              <a:buNone/>
              <a:tabLst>
                <a:tab pos="0" algn="l"/>
              </a:tabLst>
            </a:pPr>
            <a:r>
              <a:rPr lang="pl-PL" sz="1400" dirty="0">
                <a:latin typeface="+mj-lt"/>
              </a:rPr>
              <a:t> </a:t>
            </a:r>
            <a:r>
              <a:rPr lang="pl-PL" sz="1400" b="1" dirty="0"/>
              <a:t>Kamil Zagórski, KN Powierzchnia</a:t>
            </a:r>
            <a:r>
              <a:rPr lang="pl-PL" sz="1400" dirty="0"/>
              <a:t>, </a:t>
            </a:r>
            <a:r>
              <a:rPr lang="pl-PL" sz="1400" dirty="0" err="1"/>
              <a:t>WIMiIP</a:t>
            </a:r>
            <a:r>
              <a:rPr lang="pl-PL" sz="1400" dirty="0"/>
              <a:t> </a:t>
            </a:r>
            <a:r>
              <a:rPr lang="pl-PL" sz="1400" i="1" dirty="0"/>
              <a:t>„Wpływ renu na mikrostrukturę i własności powłok Ni-Cr natryskiwanych plazmowo i przetapianych laserowo”</a:t>
            </a:r>
          </a:p>
          <a:p>
            <a:pPr marL="0" indent="0">
              <a:buNone/>
            </a:pPr>
            <a:endParaRPr lang="pl-PL" sz="1400" b="1" dirty="0">
              <a:solidFill>
                <a:srgbClr val="C00000"/>
              </a:solidFill>
              <a:latin typeface="+mj-lt"/>
            </a:endParaRPr>
          </a:p>
          <a:p>
            <a:pPr marL="898525" indent="-898525" algn="ctr">
              <a:buNone/>
            </a:pPr>
            <a:r>
              <a:rPr lang="pl-PL" sz="1400" b="1" dirty="0">
                <a:latin typeface="+mj-lt"/>
              </a:rPr>
              <a:t>II miejsce</a:t>
            </a:r>
          </a:p>
          <a:p>
            <a:pPr marL="0" indent="0" algn="ctr">
              <a:buNone/>
            </a:pPr>
            <a:r>
              <a:rPr lang="pl-PL" sz="1400" b="1" dirty="0"/>
              <a:t>Patrycja </a:t>
            </a:r>
            <a:r>
              <a:rPr lang="pl-PL" sz="1400" b="1" dirty="0" err="1"/>
              <a:t>Malmur</a:t>
            </a:r>
            <a:r>
              <a:rPr lang="pl-PL" sz="1400" b="1" dirty="0"/>
              <a:t>, KN Metaloznawców</a:t>
            </a:r>
            <a:r>
              <a:rPr lang="pl-PL" sz="1400" dirty="0"/>
              <a:t>, </a:t>
            </a:r>
            <a:r>
              <a:rPr lang="pl-PL" sz="1400" dirty="0" err="1"/>
              <a:t>WIMiIP</a:t>
            </a:r>
            <a:r>
              <a:rPr lang="pl-PL" sz="1400" dirty="0"/>
              <a:t> „</a:t>
            </a:r>
            <a:r>
              <a:rPr lang="pl-PL" sz="1400" i="1" dirty="0"/>
              <a:t>Badania strukturalne i elektrochemiczne protetycznego stopu Co-Cr-Mo otrzymanego metodą wytapianych modeli i DMLS” </a:t>
            </a:r>
          </a:p>
          <a:p>
            <a:pPr marL="0" indent="0" algn="ctr">
              <a:buNone/>
            </a:pPr>
            <a:endParaRPr lang="pl-PL" sz="1400" i="1" dirty="0"/>
          </a:p>
          <a:p>
            <a:pPr marL="0" indent="0" algn="ctr">
              <a:buNone/>
            </a:pPr>
            <a:r>
              <a:rPr lang="pl-PL" sz="1400" b="1" dirty="0">
                <a:latin typeface="+mj-lt"/>
              </a:rPr>
              <a:t>III miejsce</a:t>
            </a:r>
          </a:p>
          <a:p>
            <a:pPr marL="0" indent="0" algn="ctr">
              <a:buNone/>
            </a:pPr>
            <a:r>
              <a:rPr lang="pl-PL" sz="1400" b="1" dirty="0"/>
              <a:t>Anna Prokop, KN Inżynierii Materiałowej PK</a:t>
            </a:r>
            <a:r>
              <a:rPr lang="pl-PL" sz="1400" dirty="0"/>
              <a:t>, „</a:t>
            </a:r>
            <a:r>
              <a:rPr lang="pl-PL" sz="1400" i="1" dirty="0"/>
              <a:t>Wpływ składu mieszanki i parametrów wytwarzania na porowatość spieków”</a:t>
            </a:r>
          </a:p>
          <a:p>
            <a:pPr marL="1795463" indent="-1795463" algn="just">
              <a:buNone/>
            </a:pPr>
            <a:r>
              <a:rPr lang="pl-PL" sz="1400" dirty="0">
                <a:latin typeface="+mj-lt"/>
              </a:rPr>
              <a:t>	</a:t>
            </a:r>
            <a:endParaRPr lang="pl-PL" sz="1400" i="1" dirty="0">
              <a:latin typeface="+mj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B03748-6AA1-4E02-9AA6-F7DC29CB03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07363" y="255563"/>
            <a:ext cx="457125" cy="365125"/>
          </a:xfrm>
        </p:spPr>
        <p:txBody>
          <a:bodyPr/>
          <a:lstStyle/>
          <a:p>
            <a:fld id="{28D103CB-D075-4A71-BAA2-A89935339FA5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CFCA2083-4A3F-4019-83DA-35BBC9AB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26" y="1484784"/>
            <a:ext cx="8518101" cy="475455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Laureaci Sekcji Metaloznawstwa i Inżynierii Powierzchni </a:t>
            </a:r>
            <a:r>
              <a:rPr lang="pl-PL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l-PL" sz="2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Physical</a:t>
            </a:r>
            <a:r>
              <a:rPr lang="pl-PL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Metallurgy</a:t>
            </a:r>
            <a:r>
              <a:rPr lang="pl-PL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Surface Engineering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2868BC7-476F-4AD0-ACC2-8315CA18F2BD}"/>
              </a:ext>
            </a:extLst>
          </p:cNvPr>
          <p:cNvSpPr/>
          <p:nvPr/>
        </p:nvSpPr>
        <p:spPr>
          <a:xfrm>
            <a:off x="8686800" y="255563"/>
            <a:ext cx="13367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ytuł 4">
            <a:extLst>
              <a:ext uri="{FF2B5EF4-FFF2-40B4-BE49-F238E27FC236}">
                <a16:creationId xmlns:a16="http://schemas.microsoft.com/office/drawing/2014/main" id="{CFCA2083-4A3F-4019-83DA-35BBC9AB46CE}"/>
              </a:ext>
            </a:extLst>
          </p:cNvPr>
          <p:cNvSpPr txBox="1">
            <a:spLocks/>
          </p:cNvSpPr>
          <p:nvPr/>
        </p:nvSpPr>
        <p:spPr>
          <a:xfrm>
            <a:off x="326539" y="2060848"/>
            <a:ext cx="4317470" cy="475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cap="small" baseline="0">
                <a:solidFill>
                  <a:srgbClr val="C82C3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>
                <a:solidFill>
                  <a:schemeClr val="tx1"/>
                </a:solidFill>
              </a:rPr>
              <a:t>Podsekcja 1</a:t>
            </a:r>
          </a:p>
        </p:txBody>
      </p:sp>
      <p:sp>
        <p:nvSpPr>
          <p:cNvPr id="8" name="Tytuł 4">
            <a:extLst>
              <a:ext uri="{FF2B5EF4-FFF2-40B4-BE49-F238E27FC236}">
                <a16:creationId xmlns:a16="http://schemas.microsoft.com/office/drawing/2014/main" id="{CFCA2083-4A3F-4019-83DA-35BBC9AB46CE}"/>
              </a:ext>
            </a:extLst>
          </p:cNvPr>
          <p:cNvSpPr txBox="1">
            <a:spLocks/>
          </p:cNvSpPr>
          <p:nvPr/>
        </p:nvSpPr>
        <p:spPr>
          <a:xfrm>
            <a:off x="4455161" y="2073337"/>
            <a:ext cx="4317470" cy="475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cap="small" baseline="0">
                <a:solidFill>
                  <a:srgbClr val="C82C3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>
                <a:solidFill>
                  <a:schemeClr val="tx1"/>
                </a:solidFill>
              </a:rPr>
              <a:t>Podsekcja 2</a:t>
            </a:r>
          </a:p>
        </p:txBody>
      </p:sp>
      <p:sp>
        <p:nvSpPr>
          <p:cNvPr id="9" name="Symbol zastępczy zawartości 1">
            <a:extLst>
              <a:ext uri="{FF2B5EF4-FFF2-40B4-BE49-F238E27FC236}">
                <a16:creationId xmlns:a16="http://schemas.microsoft.com/office/drawing/2014/main" id="{505BF6EE-3FD6-4BAB-9557-2BA429F1E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5161" y="2564904"/>
            <a:ext cx="4437319" cy="4756150"/>
          </a:xfrm>
        </p:spPr>
        <p:txBody>
          <a:bodyPr/>
          <a:lstStyle/>
          <a:p>
            <a:pPr marL="0" indent="0" algn="ctr">
              <a:buNone/>
            </a:pPr>
            <a:r>
              <a:rPr lang="pl-PL" sz="1400" b="1" dirty="0">
                <a:latin typeface="+mj-lt"/>
              </a:rPr>
              <a:t>I miejsce</a:t>
            </a:r>
            <a:br>
              <a:rPr lang="pl-PL" sz="1400" b="1" dirty="0">
                <a:latin typeface="+mj-lt"/>
              </a:rPr>
            </a:br>
            <a:r>
              <a:rPr lang="pl-PL" sz="1400" b="1" dirty="0"/>
              <a:t>Bartłomiej Pabich, KN Hefajstos</a:t>
            </a:r>
            <a:r>
              <a:rPr lang="pl-PL" sz="1400" dirty="0"/>
              <a:t>, WIMIP, </a:t>
            </a:r>
            <a:br>
              <a:rPr lang="pl-PL" sz="1400" dirty="0"/>
            </a:br>
            <a:r>
              <a:rPr lang="pl-PL" sz="1400" dirty="0"/>
              <a:t>„</a:t>
            </a:r>
            <a:r>
              <a:rPr lang="pl-PL" sz="1400" i="1" dirty="0"/>
              <a:t>Stopy wysokoentropowe mikrostruktura </a:t>
            </a:r>
            <a:br>
              <a:rPr lang="pl-PL" sz="1400" i="1" dirty="0"/>
            </a:br>
            <a:r>
              <a:rPr lang="pl-PL" sz="1400" i="1" dirty="0"/>
              <a:t>i własności - projekt "EGIDA"</a:t>
            </a:r>
          </a:p>
          <a:p>
            <a:pPr marL="0" indent="0">
              <a:buNone/>
            </a:pPr>
            <a:br>
              <a:rPr lang="pl-PL" sz="1400" b="1" dirty="0">
                <a:solidFill>
                  <a:srgbClr val="C00000"/>
                </a:solidFill>
                <a:latin typeface="+mj-lt"/>
              </a:rPr>
            </a:br>
            <a:r>
              <a:rPr lang="pl-PL" sz="1400" b="1" dirty="0">
                <a:solidFill>
                  <a:srgbClr val="C00000"/>
                </a:solidFill>
                <a:latin typeface="+mj-lt"/>
              </a:rPr>
              <a:t>            </a:t>
            </a:r>
          </a:p>
          <a:p>
            <a:pPr marL="0" indent="0" algn="ctr">
              <a:buNone/>
              <a:tabLst>
                <a:tab pos="1703388" algn="l"/>
              </a:tabLst>
            </a:pPr>
            <a:r>
              <a:rPr lang="pl-PL" sz="1400" b="1" dirty="0">
                <a:latin typeface="+mj-lt"/>
              </a:rPr>
              <a:t>II miejsce </a:t>
            </a:r>
          </a:p>
          <a:p>
            <a:pPr marL="0" indent="0" algn="ctr">
              <a:buNone/>
              <a:tabLst>
                <a:tab pos="1703388" algn="l"/>
              </a:tabLst>
            </a:pPr>
            <a:r>
              <a:rPr lang="pl-PL" sz="1400" b="1" dirty="0">
                <a:latin typeface="+mj-lt"/>
              </a:rPr>
              <a:t>Monika Cupiał, KN </a:t>
            </a:r>
            <a:r>
              <a:rPr lang="pl-PL" sz="1400" b="1" dirty="0"/>
              <a:t>Metaloznawców</a:t>
            </a:r>
            <a:r>
              <a:rPr lang="pl-PL" sz="1400" dirty="0">
                <a:latin typeface="+mj-lt"/>
              </a:rPr>
              <a:t>, WIMIP, </a:t>
            </a:r>
            <a:br>
              <a:rPr lang="pl-PL" sz="1400" dirty="0">
                <a:latin typeface="+mj-lt"/>
              </a:rPr>
            </a:br>
            <a:r>
              <a:rPr lang="pl-PL" sz="1400" dirty="0">
                <a:latin typeface="+mj-lt"/>
              </a:rPr>
              <a:t>„</a:t>
            </a:r>
            <a:r>
              <a:rPr lang="pl-PL" sz="1400" i="1" dirty="0">
                <a:latin typeface="+mj-lt"/>
              </a:rPr>
              <a:t>Materiały wykorzystywane w protezach biomechanicznych </a:t>
            </a:r>
            <a:r>
              <a:rPr lang="pl-PL" sz="1400" i="1" dirty="0" err="1">
                <a:latin typeface="+mj-lt"/>
              </a:rPr>
              <a:t>Finger</a:t>
            </a:r>
            <a:r>
              <a:rPr lang="pl-PL" sz="1400" i="1" dirty="0">
                <a:latin typeface="+mj-lt"/>
              </a:rPr>
              <a:t> </a:t>
            </a:r>
            <a:r>
              <a:rPr lang="pl-PL" sz="1400" i="1" dirty="0" err="1">
                <a:latin typeface="+mj-lt"/>
              </a:rPr>
              <a:t>Print</a:t>
            </a:r>
            <a:r>
              <a:rPr lang="pl-PL" sz="1400" i="1" dirty="0">
                <a:latin typeface="+mj-lt"/>
              </a:rPr>
              <a:t>” </a:t>
            </a:r>
          </a:p>
          <a:p>
            <a:pPr marL="0" indent="0" algn="ctr">
              <a:buNone/>
            </a:pPr>
            <a:endParaRPr lang="pl-PL" sz="1400" b="1" dirty="0">
              <a:latin typeface="+mj-lt"/>
            </a:endParaRPr>
          </a:p>
          <a:p>
            <a:pPr marL="0" indent="0" algn="ctr">
              <a:buNone/>
            </a:pPr>
            <a:r>
              <a:rPr lang="pl-PL" sz="1400" b="1" dirty="0">
                <a:latin typeface="+mj-lt"/>
              </a:rPr>
              <a:t>III miejsce</a:t>
            </a:r>
          </a:p>
          <a:p>
            <a:pPr marL="0" indent="0" algn="ctr">
              <a:buNone/>
            </a:pPr>
            <a:r>
              <a:rPr lang="pl-PL" sz="1400" b="1" dirty="0">
                <a:latin typeface="+mj-lt"/>
              </a:rPr>
              <a:t>  </a:t>
            </a:r>
            <a:r>
              <a:rPr lang="pl-PL" sz="1400" b="1" dirty="0"/>
              <a:t>Ewelina Światowiec, KN Metaloznawców</a:t>
            </a:r>
            <a:r>
              <a:rPr lang="pl-PL" sz="1400" dirty="0"/>
              <a:t>, WIMIP, „</a:t>
            </a:r>
            <a:r>
              <a:rPr lang="pl-PL" sz="1400" i="1" dirty="0"/>
              <a:t>Analiza przyczyn powstawania pęknięć w śrubach ze stali 30MnB4” </a:t>
            </a:r>
          </a:p>
        </p:txBody>
      </p:sp>
    </p:spTree>
    <p:extLst>
      <p:ext uri="{BB962C8B-B14F-4D97-AF65-F5344CB8AC3E}">
        <p14:creationId xmlns:p14="http://schemas.microsoft.com/office/powerpoint/2010/main" val="4242760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7020272" y="5445224"/>
            <a:ext cx="1824367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05BF6EE-3FD6-4BAB-9557-2BA429F1E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985218"/>
            <a:ext cx="8784976" cy="4756150"/>
          </a:xfrm>
        </p:spPr>
        <p:txBody>
          <a:bodyPr/>
          <a:lstStyle/>
          <a:p>
            <a:pPr marL="1797050" indent="-1797050" algn="ctr">
              <a:buNone/>
            </a:pPr>
            <a:r>
              <a:rPr lang="pl-PL" sz="1400" b="1" dirty="0">
                <a:solidFill>
                  <a:srgbClr val="C00000"/>
                </a:solidFill>
              </a:rPr>
              <a:t>Wyróżnienia </a:t>
            </a:r>
            <a:r>
              <a:rPr lang="pl-PL" sz="1400" b="1" u="sng" dirty="0">
                <a:solidFill>
                  <a:srgbClr val="C00000"/>
                </a:solidFill>
              </a:rPr>
              <a:t>firmy </a:t>
            </a:r>
            <a:r>
              <a:rPr lang="pl-PL" sz="1400" b="1" u="sng" dirty="0" err="1">
                <a:solidFill>
                  <a:srgbClr val="C00000"/>
                </a:solidFill>
              </a:rPr>
              <a:t>Pratt</a:t>
            </a:r>
            <a:r>
              <a:rPr lang="pl-PL" sz="1400" b="1" u="sng" dirty="0">
                <a:solidFill>
                  <a:srgbClr val="C00000"/>
                </a:solidFill>
              </a:rPr>
              <a:t> &amp; Whitney Rzeszów</a:t>
            </a:r>
            <a:endParaRPr lang="pl-PL" sz="1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l-PL" sz="1400" b="1" dirty="0">
                <a:solidFill>
                  <a:srgbClr val="C00000"/>
                </a:solidFill>
              </a:rPr>
              <a:t>1. </a:t>
            </a:r>
            <a:r>
              <a:rPr lang="pl-PL" sz="1400" b="1" dirty="0"/>
              <a:t>Kamil Zagórski, Koło Naukowe Powierzchnia</a:t>
            </a:r>
            <a:r>
              <a:rPr lang="pl-PL" sz="1400" dirty="0"/>
              <a:t>, </a:t>
            </a:r>
            <a:r>
              <a:rPr lang="pl-PL" sz="1400" dirty="0" err="1"/>
              <a:t>WIMiIP</a:t>
            </a:r>
            <a:r>
              <a:rPr lang="pl-PL" sz="1400" dirty="0"/>
              <a:t> </a:t>
            </a:r>
            <a:r>
              <a:rPr lang="pl-PL" sz="1400" i="1" dirty="0"/>
              <a:t>„Wpływ renu na mikrostrukturę i własności powłok Ni-Cr natryskiwanych plazmowo i przetapianych laserowo”</a:t>
            </a:r>
            <a:endParaRPr lang="pl-PL" sz="1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l-PL" sz="1400" b="1" dirty="0">
                <a:solidFill>
                  <a:srgbClr val="C00000"/>
                </a:solidFill>
              </a:rPr>
              <a:t>2. </a:t>
            </a:r>
            <a:r>
              <a:rPr lang="pl-PL" sz="1400" b="1" dirty="0"/>
              <a:t>Ewelina Światowiec, Koło Naukowe Metaloznawców</a:t>
            </a:r>
            <a:r>
              <a:rPr lang="pl-PL" sz="1400" dirty="0"/>
              <a:t>, WIMIP, </a:t>
            </a:r>
            <a:r>
              <a:rPr lang="pl-PL" sz="1400" i="1" dirty="0"/>
              <a:t>Analiza przyczyn powstawania pęknięć w śrubach </a:t>
            </a:r>
            <a:br>
              <a:rPr lang="pl-PL" sz="1400" i="1" dirty="0"/>
            </a:br>
            <a:r>
              <a:rPr lang="pl-PL" sz="1400" i="1" dirty="0"/>
              <a:t>ze stali 30MnB4 </a:t>
            </a:r>
          </a:p>
          <a:p>
            <a:pPr marL="0" indent="0" algn="ctr">
              <a:buNone/>
            </a:pPr>
            <a:endParaRPr lang="pl-PL" sz="1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l-PL" sz="1400" b="1" dirty="0">
                <a:solidFill>
                  <a:srgbClr val="C00000"/>
                </a:solidFill>
              </a:rPr>
              <a:t>Wyróżnienie </a:t>
            </a:r>
            <a:r>
              <a:rPr lang="pl-PL" sz="1400" b="1" u="sng" dirty="0">
                <a:solidFill>
                  <a:srgbClr val="C00000"/>
                </a:solidFill>
              </a:rPr>
              <a:t>firmy </a:t>
            </a:r>
            <a:r>
              <a:rPr lang="pl-PL" sz="1400" b="1" u="sng" dirty="0" err="1">
                <a:solidFill>
                  <a:srgbClr val="C00000"/>
                </a:solidFill>
              </a:rPr>
              <a:t>Staco</a:t>
            </a:r>
            <a:r>
              <a:rPr lang="pl-PL" sz="1400" b="1" u="sng" dirty="0">
                <a:solidFill>
                  <a:srgbClr val="C00000"/>
                </a:solidFill>
              </a:rPr>
              <a:t> Polska </a:t>
            </a:r>
          </a:p>
          <a:p>
            <a:pPr marL="0" indent="0" algn="ctr">
              <a:buNone/>
            </a:pPr>
            <a:r>
              <a:rPr lang="pl-PL" sz="1400" b="1" dirty="0">
                <a:solidFill>
                  <a:srgbClr val="C00000"/>
                </a:solidFill>
              </a:rPr>
              <a:t>1. </a:t>
            </a:r>
            <a:r>
              <a:rPr lang="pl-PL" sz="1400" b="1" dirty="0"/>
              <a:t>Patrycja Urbanik, Koło Naukowe Inżynierii Materiałowej PK</a:t>
            </a:r>
            <a:r>
              <a:rPr lang="pl-PL" sz="1400" dirty="0"/>
              <a:t>, </a:t>
            </a:r>
            <a:r>
              <a:rPr lang="pl-PL" sz="1400" i="1" dirty="0"/>
              <a:t>Wpływ warunków obróbki elektroerozyjnej na zmiany mikrostruktury stali HARDOX 400 </a:t>
            </a:r>
          </a:p>
          <a:p>
            <a:pPr marL="0" indent="0" algn="ctr">
              <a:buNone/>
            </a:pPr>
            <a:r>
              <a:rPr lang="pl-PL" sz="1400" b="1" dirty="0">
                <a:solidFill>
                  <a:srgbClr val="C00000"/>
                </a:solidFill>
              </a:rPr>
              <a:t>2. </a:t>
            </a:r>
            <a:r>
              <a:rPr lang="pl-PL" sz="1400" b="1" dirty="0"/>
              <a:t>Justyna Kurzeja, Koło Naukowe Powierzchnia</a:t>
            </a:r>
            <a:r>
              <a:rPr lang="pl-PL" sz="1400" dirty="0"/>
              <a:t>, WIMIP, </a:t>
            </a:r>
            <a:r>
              <a:rPr lang="pl-PL" sz="1400" i="1" dirty="0"/>
              <a:t>Powłoki ochronne w energetyce </a:t>
            </a:r>
          </a:p>
          <a:p>
            <a:pPr marL="0" indent="0" algn="ctr">
              <a:buNone/>
            </a:pPr>
            <a:endParaRPr lang="pl-PL" sz="1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l-PL" sz="1400" b="1" dirty="0">
                <a:solidFill>
                  <a:srgbClr val="C00000"/>
                </a:solidFill>
              </a:rPr>
              <a:t>Wyróżnienia </a:t>
            </a:r>
            <a:r>
              <a:rPr lang="pl-PL" sz="1400" b="1" u="sng" dirty="0">
                <a:solidFill>
                  <a:srgbClr val="C00000"/>
                </a:solidFill>
              </a:rPr>
              <a:t>firmy GE </a:t>
            </a:r>
            <a:r>
              <a:rPr lang="pl-PL" sz="1400" b="1" u="sng" dirty="0" err="1">
                <a:solidFill>
                  <a:srgbClr val="C00000"/>
                </a:solidFill>
              </a:rPr>
              <a:t>Aviation</a:t>
            </a:r>
            <a:endParaRPr lang="pl-PL" sz="1400" b="1" u="sng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l-PL" sz="1400" b="1" dirty="0">
                <a:solidFill>
                  <a:srgbClr val="C00000"/>
                </a:solidFill>
              </a:rPr>
              <a:t>1. </a:t>
            </a:r>
            <a:r>
              <a:rPr lang="pl-PL" sz="1400" b="1" dirty="0"/>
              <a:t>Kamil Zagórski, Koło Naukowe Powierzchnia</a:t>
            </a:r>
            <a:r>
              <a:rPr lang="pl-PL" sz="1400" dirty="0"/>
              <a:t>, </a:t>
            </a:r>
            <a:r>
              <a:rPr lang="pl-PL" sz="1400" dirty="0" err="1"/>
              <a:t>WIMiIP</a:t>
            </a:r>
            <a:r>
              <a:rPr lang="pl-PL" sz="1400" dirty="0"/>
              <a:t> </a:t>
            </a:r>
            <a:r>
              <a:rPr lang="pl-PL" sz="1400" i="1" dirty="0"/>
              <a:t>„Wpływ renu na mikrostrukturę i własności powłok Ni-Cr natryskiwanych plazmowo i przetapianych laserowo”</a:t>
            </a:r>
            <a:endParaRPr lang="pl-PL" sz="1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l-PL" sz="1400" b="1" dirty="0">
                <a:solidFill>
                  <a:srgbClr val="C00000"/>
                </a:solidFill>
              </a:rPr>
              <a:t>2. </a:t>
            </a:r>
            <a:r>
              <a:rPr lang="pl-PL" sz="1400" b="1" dirty="0"/>
              <a:t>Bartłomiej Pabich, Koło Naukowe Hefajstos</a:t>
            </a:r>
            <a:r>
              <a:rPr lang="pl-PL" sz="1400" dirty="0"/>
              <a:t>, WIMIP, </a:t>
            </a:r>
            <a:r>
              <a:rPr lang="pl-PL" sz="1400" i="1" dirty="0"/>
              <a:t>Stopy wysokoentropowe mikrostruktura i własności - projekt "EGIDA"</a:t>
            </a:r>
          </a:p>
          <a:p>
            <a:pPr marL="0" indent="0">
              <a:buNone/>
            </a:pPr>
            <a:endParaRPr lang="pl-PL" sz="1200" b="1" dirty="0">
              <a:solidFill>
                <a:srgbClr val="C00000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B03748-6AA1-4E02-9AA6-F7DC29CB03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07363" y="255563"/>
            <a:ext cx="457125" cy="365125"/>
          </a:xfrm>
        </p:spPr>
        <p:txBody>
          <a:bodyPr/>
          <a:lstStyle/>
          <a:p>
            <a:fld id="{28D103CB-D075-4A71-BAA2-A89935339FA5}" type="slidenum">
              <a:rPr lang="pl-PL" smtClean="0"/>
              <a:pPr/>
              <a:t>26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2868BC7-476F-4AD0-ACC2-8315CA18F2BD}"/>
              </a:ext>
            </a:extLst>
          </p:cNvPr>
          <p:cNvSpPr/>
          <p:nvPr/>
        </p:nvSpPr>
        <p:spPr>
          <a:xfrm>
            <a:off x="8686800" y="255563"/>
            <a:ext cx="13367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ytuł 4">
            <a:extLst>
              <a:ext uri="{FF2B5EF4-FFF2-40B4-BE49-F238E27FC236}">
                <a16:creationId xmlns:a16="http://schemas.microsoft.com/office/drawing/2014/main" id="{CFCA2083-4A3F-4019-83DA-35BBC9AB46CE}"/>
              </a:ext>
            </a:extLst>
          </p:cNvPr>
          <p:cNvSpPr txBox="1">
            <a:spLocks/>
          </p:cNvSpPr>
          <p:nvPr/>
        </p:nvSpPr>
        <p:spPr>
          <a:xfrm>
            <a:off x="302370" y="1268760"/>
            <a:ext cx="8518101" cy="475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cap="small" baseline="0">
                <a:solidFill>
                  <a:srgbClr val="C82C3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chemeClr val="tx1"/>
                </a:solidFill>
              </a:rPr>
              <a:t>WYRÓŻNIENIA </a:t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>w Sekcji Metaloznawstwa i Inżynierii Powierzchni</a:t>
            </a:r>
            <a:br>
              <a:rPr lang="pl-PL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37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7020272" y="5445224"/>
            <a:ext cx="1824367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05BF6EE-3FD6-4BAB-9557-2BA429F1E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2370" y="1769194"/>
            <a:ext cx="8541318" cy="4756150"/>
          </a:xfrm>
        </p:spPr>
        <p:txBody>
          <a:bodyPr/>
          <a:lstStyle/>
          <a:p>
            <a:pPr marL="0" indent="0">
              <a:buNone/>
            </a:pPr>
            <a:endParaRPr lang="pl-PL" sz="1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l-PL" sz="1400" b="1" dirty="0">
                <a:solidFill>
                  <a:srgbClr val="C00000"/>
                </a:solidFill>
              </a:rPr>
              <a:t>Wyróżnienia </a:t>
            </a:r>
            <a:r>
              <a:rPr lang="pl-PL" sz="1400" b="1" u="sng" dirty="0">
                <a:solidFill>
                  <a:srgbClr val="C00000"/>
                </a:solidFill>
              </a:rPr>
              <a:t>Polskiego Towarzystwa Materiałoznawczego</a:t>
            </a:r>
          </a:p>
          <a:p>
            <a:pPr marL="0" indent="0" algn="ctr">
              <a:buNone/>
            </a:pPr>
            <a:r>
              <a:rPr lang="pl-PL" sz="1400" b="1" dirty="0">
                <a:solidFill>
                  <a:srgbClr val="C00000"/>
                </a:solidFill>
              </a:rPr>
              <a:t>1. </a:t>
            </a:r>
            <a:r>
              <a:rPr lang="pl-PL" sz="1400" b="1" dirty="0"/>
              <a:t>Patrycja </a:t>
            </a:r>
            <a:r>
              <a:rPr lang="pl-PL" sz="1400" b="1" dirty="0" err="1"/>
              <a:t>Malmur</a:t>
            </a:r>
            <a:r>
              <a:rPr lang="pl-PL" sz="1400" b="1" dirty="0"/>
              <a:t>, Koło Naukowe Metaloznawców</a:t>
            </a:r>
            <a:r>
              <a:rPr lang="pl-PL" sz="1400" dirty="0"/>
              <a:t>, </a:t>
            </a:r>
            <a:r>
              <a:rPr lang="pl-PL" sz="1400" i="1" dirty="0"/>
              <a:t>Badania strukturalne </a:t>
            </a:r>
            <a:br>
              <a:rPr lang="pl-PL" sz="1400" i="1" dirty="0"/>
            </a:br>
            <a:r>
              <a:rPr lang="pl-PL" sz="1400" i="1" dirty="0"/>
              <a:t>i elektrochemiczne protetycznego stopu Co-Cr-Mo otrzymanego metodą wytapianych modeli i DMLS </a:t>
            </a:r>
            <a:endParaRPr lang="pl-PL" sz="1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l-PL" sz="1400" b="1" dirty="0">
                <a:solidFill>
                  <a:srgbClr val="C00000"/>
                </a:solidFill>
              </a:rPr>
              <a:t>2. </a:t>
            </a:r>
            <a:r>
              <a:rPr lang="pl-PL" sz="1400" b="1" dirty="0"/>
              <a:t>Ewelina Światowiec, Koło Naukowe Metaloznawców</a:t>
            </a:r>
            <a:r>
              <a:rPr lang="pl-PL" sz="1400" dirty="0"/>
              <a:t>, WIMIP, </a:t>
            </a:r>
            <a:r>
              <a:rPr lang="pl-PL" sz="1400" i="1" dirty="0"/>
              <a:t>Analiza przyczyn powstawania pęknięć w śrubach ze stali 30MnB4 </a:t>
            </a:r>
            <a:endParaRPr lang="pl-PL" sz="1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pl-PL" sz="1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l-PL" sz="1400" b="1" dirty="0">
                <a:solidFill>
                  <a:srgbClr val="C00000"/>
                </a:solidFill>
              </a:rPr>
              <a:t>Wyróżnienia </a:t>
            </a:r>
            <a:r>
              <a:rPr lang="pl-PL" sz="1400" b="1" u="sng" dirty="0">
                <a:solidFill>
                  <a:srgbClr val="C00000"/>
                </a:solidFill>
              </a:rPr>
              <a:t>Polskiego Towarzystwa Mikroskopii </a:t>
            </a:r>
          </a:p>
          <a:p>
            <a:pPr marL="0" indent="0" algn="ctr">
              <a:buNone/>
            </a:pPr>
            <a:r>
              <a:rPr lang="pl-PL" sz="1400" b="1" dirty="0">
                <a:solidFill>
                  <a:srgbClr val="C00000"/>
                </a:solidFill>
              </a:rPr>
              <a:t>1. </a:t>
            </a:r>
            <a:r>
              <a:rPr lang="pl-PL" sz="1400" b="1" dirty="0"/>
              <a:t>Agnieszka Kopeć, Sylwia Jagustyn, Koło Naukowe Era Inżyniera</a:t>
            </a:r>
            <a:r>
              <a:rPr lang="pl-PL" sz="1400" dirty="0"/>
              <a:t>, </a:t>
            </a:r>
            <a:r>
              <a:rPr lang="pl-PL" sz="1400" i="1" dirty="0"/>
              <a:t>Charakterystyka materiału oraz metaloznawcze aspekty procesu wytwarzania wędzidła jeździeckiego </a:t>
            </a:r>
            <a:endParaRPr lang="pl-PL" sz="1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l-PL" sz="1400" b="1" dirty="0">
                <a:solidFill>
                  <a:srgbClr val="C00000"/>
                </a:solidFill>
              </a:rPr>
              <a:t>2. </a:t>
            </a:r>
            <a:r>
              <a:rPr lang="pl-PL" sz="1400" b="1" dirty="0"/>
              <a:t>Kamil Wróbel, Koło Naukowe Metaloznawców</a:t>
            </a:r>
            <a:r>
              <a:rPr lang="pl-PL" sz="1400" dirty="0"/>
              <a:t>,</a:t>
            </a:r>
            <a:r>
              <a:rPr lang="pl-PL" sz="1400" i="1" dirty="0"/>
              <a:t> Co „zżera” Klub Studio?</a:t>
            </a:r>
            <a:endParaRPr lang="pl-PL" sz="1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pl-PL" sz="1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l-PL" sz="1400" b="1" dirty="0">
                <a:solidFill>
                  <a:srgbClr val="C00000"/>
                </a:solidFill>
              </a:rPr>
              <a:t>Wyróżnienie </a:t>
            </a:r>
            <a:r>
              <a:rPr lang="pl-PL" sz="1400" b="1" u="sng" dirty="0">
                <a:solidFill>
                  <a:srgbClr val="C00000"/>
                </a:solidFill>
              </a:rPr>
              <a:t>Kierownika Katedry Metaloznawstwa i Metalurgii Proszków</a:t>
            </a:r>
          </a:p>
          <a:p>
            <a:pPr marL="0" indent="0" algn="ctr">
              <a:buAutoNum type="arabicPeriod"/>
            </a:pPr>
            <a:r>
              <a:rPr lang="pl-PL" sz="1400" b="1" dirty="0"/>
              <a:t>Jadwiga </a:t>
            </a:r>
            <a:r>
              <a:rPr lang="pl-PL" sz="1400" b="1" dirty="0" err="1"/>
              <a:t>Cempura</a:t>
            </a:r>
            <a:r>
              <a:rPr lang="pl-PL" sz="1400" b="1" dirty="0"/>
              <a:t>, Koło Naukowe Era Inżyniera</a:t>
            </a:r>
            <a:r>
              <a:rPr lang="pl-PL" sz="1400" dirty="0"/>
              <a:t>, </a:t>
            </a:r>
            <a:r>
              <a:rPr lang="pl-PL" sz="1400" i="1" dirty="0"/>
              <a:t>Powłoki lakiernicze stosowane </a:t>
            </a:r>
            <a:br>
              <a:rPr lang="pl-PL" sz="1400" i="1" dirty="0"/>
            </a:br>
            <a:r>
              <a:rPr lang="pl-PL" sz="1400" i="1" dirty="0"/>
              <a:t>w motoryzacji </a:t>
            </a:r>
          </a:p>
          <a:p>
            <a:pPr marL="0" indent="0" algn="ctr">
              <a:buNone/>
            </a:pPr>
            <a:endParaRPr lang="pl-PL" sz="1400" i="1" dirty="0"/>
          </a:p>
          <a:p>
            <a:pPr marL="0" indent="0" algn="ctr">
              <a:buNone/>
            </a:pPr>
            <a:r>
              <a:rPr lang="pl-PL" sz="1400" b="1" dirty="0">
                <a:solidFill>
                  <a:srgbClr val="C00000"/>
                </a:solidFill>
              </a:rPr>
              <a:t>Wyróżnienie </a:t>
            </a:r>
            <a:r>
              <a:rPr lang="pl-PL" sz="1400" b="1" u="sng" dirty="0">
                <a:solidFill>
                  <a:srgbClr val="C00000"/>
                </a:solidFill>
              </a:rPr>
              <a:t>Kierownika Katedry Inżynierii Powierzchni i Analiz Materiałów</a:t>
            </a:r>
          </a:p>
          <a:p>
            <a:pPr marL="0" indent="0" algn="ctr">
              <a:buNone/>
            </a:pPr>
            <a:r>
              <a:rPr lang="pl-PL" sz="1400" b="1" dirty="0">
                <a:solidFill>
                  <a:srgbClr val="C00000"/>
                </a:solidFill>
              </a:rPr>
              <a:t>1. </a:t>
            </a:r>
            <a:r>
              <a:rPr lang="pl-PL" sz="1400" b="1" dirty="0"/>
              <a:t>Paweł </a:t>
            </a:r>
            <a:r>
              <a:rPr lang="pl-PL" sz="1400" b="1" dirty="0" err="1"/>
              <a:t>Gilek</a:t>
            </a:r>
            <a:r>
              <a:rPr lang="pl-PL" sz="1400" b="1" dirty="0"/>
              <a:t>, Koło Naukowe Era Inżyniera</a:t>
            </a:r>
            <a:r>
              <a:rPr lang="pl-PL" sz="1400" dirty="0"/>
              <a:t>, </a:t>
            </a:r>
            <a:r>
              <a:rPr lang="pl-PL" sz="1400" i="1" dirty="0"/>
              <a:t>Analiza wykonawcza goleni samolotu osobowego </a:t>
            </a:r>
          </a:p>
          <a:p>
            <a:pPr marL="0" indent="0">
              <a:buNone/>
            </a:pPr>
            <a:endParaRPr lang="pl-PL" sz="1200" i="1" dirty="0"/>
          </a:p>
          <a:p>
            <a:pPr marL="0" indent="0">
              <a:buNone/>
            </a:pPr>
            <a:endParaRPr lang="pl-PL" sz="1400" i="1" dirty="0"/>
          </a:p>
          <a:p>
            <a:pPr marL="0" indent="0">
              <a:buNone/>
            </a:pPr>
            <a:endParaRPr lang="pl-PL" sz="1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sz="1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sz="1400" dirty="0">
              <a:latin typeface="+mj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B03748-6AA1-4E02-9AA6-F7DC29CB03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07363" y="255563"/>
            <a:ext cx="457125" cy="365125"/>
          </a:xfrm>
        </p:spPr>
        <p:txBody>
          <a:bodyPr/>
          <a:lstStyle/>
          <a:p>
            <a:fld id="{28D103CB-D075-4A71-BAA2-A89935339FA5}" type="slidenum">
              <a:rPr lang="pl-PL" smtClean="0"/>
              <a:pPr/>
              <a:t>27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2868BC7-476F-4AD0-ACC2-8315CA18F2BD}"/>
              </a:ext>
            </a:extLst>
          </p:cNvPr>
          <p:cNvSpPr/>
          <p:nvPr/>
        </p:nvSpPr>
        <p:spPr>
          <a:xfrm>
            <a:off x="8686800" y="255563"/>
            <a:ext cx="13367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ytuł 4">
            <a:extLst>
              <a:ext uri="{FF2B5EF4-FFF2-40B4-BE49-F238E27FC236}">
                <a16:creationId xmlns:a16="http://schemas.microsoft.com/office/drawing/2014/main" id="{CFCA2083-4A3F-4019-83DA-35BBC9AB46CE}"/>
              </a:ext>
            </a:extLst>
          </p:cNvPr>
          <p:cNvSpPr txBox="1">
            <a:spLocks/>
          </p:cNvSpPr>
          <p:nvPr/>
        </p:nvSpPr>
        <p:spPr>
          <a:xfrm>
            <a:off x="302370" y="1268760"/>
            <a:ext cx="8518101" cy="475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cap="small" baseline="0">
                <a:solidFill>
                  <a:srgbClr val="C82C3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chemeClr val="tx1"/>
                </a:solidFill>
              </a:rPr>
              <a:t>WYRÓŻNIENIA </a:t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>w Sekcji Metaloznawstwa i Inżynierii Powierzchni</a:t>
            </a:r>
            <a:br>
              <a:rPr lang="pl-PL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61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8473AEE-2FDF-4BC2-943E-6AD81239D2FE}"/>
              </a:ext>
            </a:extLst>
          </p:cNvPr>
          <p:cNvSpPr txBox="1"/>
          <p:nvPr/>
        </p:nvSpPr>
        <p:spPr>
          <a:xfrm>
            <a:off x="4139952" y="2276872"/>
            <a:ext cx="50716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Sekcja XI</a:t>
            </a:r>
          </a:p>
          <a:p>
            <a:pPr algn="ctr"/>
            <a:r>
              <a:rPr lang="pl-PL" sz="2000" b="1" dirty="0"/>
              <a:t>Przeróbki Plastycznej Metali</a:t>
            </a:r>
          </a:p>
        </p:txBody>
      </p:sp>
    </p:spTree>
    <p:extLst>
      <p:ext uri="{BB962C8B-B14F-4D97-AF65-F5344CB8AC3E}">
        <p14:creationId xmlns:p14="http://schemas.microsoft.com/office/powerpoint/2010/main" val="441247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05BF6EE-3FD6-4BAB-9557-2BA429F1E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8032" y="1711674"/>
            <a:ext cx="8435280" cy="1573309"/>
          </a:xfrm>
        </p:spPr>
        <p:txBody>
          <a:bodyPr/>
          <a:lstStyle/>
          <a:p>
            <a:pPr marL="0" indent="0" algn="ctr">
              <a:buNone/>
            </a:pPr>
            <a:r>
              <a:rPr lang="pl-PL" sz="2000" dirty="0">
                <a:latin typeface="+mj-lt"/>
              </a:rPr>
              <a:t>Miejsce I  </a:t>
            </a:r>
          </a:p>
          <a:p>
            <a:pPr marL="0" indent="0" algn="ctr">
              <a:buNone/>
            </a:pPr>
            <a:r>
              <a:rPr lang="pl-PL" sz="2000" b="1" dirty="0">
                <a:latin typeface="+mj-lt"/>
              </a:rPr>
              <a:t>Anna Maria </a:t>
            </a:r>
            <a:r>
              <a:rPr lang="pl-PL" sz="2000" b="1" dirty="0" err="1">
                <a:latin typeface="+mj-lt"/>
              </a:rPr>
              <a:t>Krautwurst</a:t>
            </a:r>
            <a:r>
              <a:rPr lang="pl-PL" sz="2000" b="1" dirty="0">
                <a:latin typeface="+mj-lt"/>
              </a:rPr>
              <a:t>, Koło Naukowe Metaloznawców </a:t>
            </a:r>
          </a:p>
          <a:p>
            <a:pPr marL="0" indent="0" algn="ctr">
              <a:buNone/>
            </a:pPr>
            <a:r>
              <a:rPr lang="pl-PL" sz="2000" dirty="0">
                <a:latin typeface="+mj-lt"/>
              </a:rPr>
              <a:t>Badania mikrostruktury i własności stopu WE43 otrzymanego metodą KOBO po przeróbce cieplno-plastycznej</a:t>
            </a:r>
          </a:p>
          <a:p>
            <a:pPr marL="0" indent="0">
              <a:buNone/>
            </a:pPr>
            <a:endParaRPr lang="pl-PL" sz="2000" dirty="0">
              <a:latin typeface="+mj-lt"/>
            </a:endParaRPr>
          </a:p>
          <a:p>
            <a:pPr marL="0" indent="0">
              <a:buNone/>
            </a:pPr>
            <a:endParaRPr lang="pl-PL" sz="2000" dirty="0">
              <a:latin typeface="+mj-lt"/>
            </a:endParaRPr>
          </a:p>
          <a:p>
            <a:pPr marL="0" indent="0">
              <a:buNone/>
            </a:pPr>
            <a:endParaRPr lang="pl-PL" sz="2000" dirty="0">
              <a:latin typeface="+mj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B03748-6AA1-4E02-9AA6-F7DC29CB03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07363" y="255563"/>
            <a:ext cx="457125" cy="365125"/>
          </a:xfrm>
        </p:spPr>
        <p:txBody>
          <a:bodyPr/>
          <a:lstStyle/>
          <a:p>
            <a:fld id="{28D103CB-D075-4A71-BAA2-A89935339FA5}" type="slidenum">
              <a:rPr lang="pl-PL" smtClean="0"/>
              <a:pPr/>
              <a:t>29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CFCA2083-4A3F-4019-83DA-35BBC9AB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72" y="1122775"/>
            <a:ext cx="8229600" cy="475455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Wyniki Sekcji </a:t>
            </a: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Przeróbki Plastycznej Metali / Metal Forming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2868BC7-476F-4AD0-ACC2-8315CA18F2BD}"/>
              </a:ext>
            </a:extLst>
          </p:cNvPr>
          <p:cNvSpPr/>
          <p:nvPr/>
        </p:nvSpPr>
        <p:spPr>
          <a:xfrm>
            <a:off x="8686800" y="255563"/>
            <a:ext cx="13367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Symbol zastępczy zawartości 1">
            <a:extLst>
              <a:ext uri="{FF2B5EF4-FFF2-40B4-BE49-F238E27FC236}">
                <a16:creationId xmlns:a16="http://schemas.microsoft.com/office/drawing/2014/main" id="{C912AD7A-F96A-424D-907B-7ACC50E64FA4}"/>
              </a:ext>
            </a:extLst>
          </p:cNvPr>
          <p:cNvSpPr txBox="1">
            <a:spLocks/>
          </p:cNvSpPr>
          <p:nvPr/>
        </p:nvSpPr>
        <p:spPr>
          <a:xfrm>
            <a:off x="409753" y="3200516"/>
            <a:ext cx="8435280" cy="145261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C82C3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C82C3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C82C3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C82C3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C82C3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dirty="0">
                <a:latin typeface="+mj-lt"/>
              </a:rPr>
              <a:t>Miejsce II </a:t>
            </a:r>
          </a:p>
          <a:p>
            <a:pPr marL="0" indent="0" algn="ctr">
              <a:buNone/>
            </a:pPr>
            <a:r>
              <a:rPr lang="pl-PL" sz="2000" b="1" dirty="0"/>
              <a:t>Mariusz Wermiński, Koło Naukowe Creative, </a:t>
            </a:r>
          </a:p>
          <a:p>
            <a:pPr marL="0" indent="0" algn="ctr">
              <a:buNone/>
            </a:pPr>
            <a:r>
              <a:rPr lang="pl-PL" sz="2000" dirty="0"/>
              <a:t>Prototyp prasy do </a:t>
            </a:r>
            <a:r>
              <a:rPr lang="pl-PL" sz="2000" dirty="0" err="1"/>
              <a:t>mikroformowania</a:t>
            </a:r>
            <a:r>
              <a:rPr lang="pl-PL" sz="2000" dirty="0"/>
              <a:t> materiałów metalicznych</a:t>
            </a:r>
          </a:p>
          <a:p>
            <a:pPr marL="0" indent="0">
              <a:buFont typeface="Arial" pitchFamily="34" charset="0"/>
              <a:buNone/>
            </a:pPr>
            <a:endParaRPr lang="pl-PL" sz="2000" dirty="0">
              <a:latin typeface="+mj-lt"/>
            </a:endParaRPr>
          </a:p>
          <a:p>
            <a:pPr marL="0" indent="0">
              <a:buFont typeface="Arial" pitchFamily="34" charset="0"/>
              <a:buNone/>
            </a:pPr>
            <a:endParaRPr lang="pl-PL" sz="2000" dirty="0">
              <a:latin typeface="+mj-lt"/>
            </a:endParaRPr>
          </a:p>
        </p:txBody>
      </p:sp>
      <p:sp>
        <p:nvSpPr>
          <p:cNvPr id="8" name="Symbol zastępczy zawartości 1">
            <a:extLst>
              <a:ext uri="{FF2B5EF4-FFF2-40B4-BE49-F238E27FC236}">
                <a16:creationId xmlns:a16="http://schemas.microsoft.com/office/drawing/2014/main" id="{5353CC98-BA0C-4C49-95E1-94C4D1A13875}"/>
              </a:ext>
            </a:extLst>
          </p:cNvPr>
          <p:cNvSpPr txBox="1">
            <a:spLocks/>
          </p:cNvSpPr>
          <p:nvPr/>
        </p:nvSpPr>
        <p:spPr>
          <a:xfrm>
            <a:off x="457200" y="4748470"/>
            <a:ext cx="8435280" cy="18539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C82C3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C82C3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C82C3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C82C3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C82C3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dirty="0"/>
              <a:t>Miejsce III </a:t>
            </a:r>
          </a:p>
          <a:p>
            <a:pPr marL="0" indent="0" algn="ctr">
              <a:buNone/>
            </a:pPr>
            <a:r>
              <a:rPr lang="pl-PL" sz="2000" b="1" dirty="0"/>
              <a:t>Kacper Kłosiński, Koło Naukowe Metaloznawców </a:t>
            </a:r>
          </a:p>
          <a:p>
            <a:pPr marL="0" indent="0" algn="ctr">
              <a:buNone/>
            </a:pPr>
            <a:r>
              <a:rPr lang="pl-PL" sz="2000" dirty="0"/>
              <a:t>Projektowanie przeróbki termomechanicznej </a:t>
            </a:r>
          </a:p>
          <a:p>
            <a:pPr marL="0" indent="0" algn="ctr">
              <a:buNone/>
            </a:pPr>
            <a:r>
              <a:rPr lang="pl-PL" sz="2000" dirty="0"/>
              <a:t>piasty samochodowej w oparciu o modelowanie </a:t>
            </a:r>
          </a:p>
          <a:p>
            <a:pPr marL="0" indent="0" algn="ctr">
              <a:buNone/>
            </a:pPr>
            <a:r>
              <a:rPr lang="pl-PL" sz="2000" dirty="0"/>
              <a:t>numeryczne MES</a:t>
            </a:r>
          </a:p>
          <a:p>
            <a:pPr marL="0" indent="0">
              <a:buFont typeface="Arial" pitchFamily="34" charset="0"/>
              <a:buNone/>
            </a:pPr>
            <a:r>
              <a:rPr lang="pl-PL" sz="2000" dirty="0">
                <a:latin typeface="+mj-lt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pl-PL" sz="2000" dirty="0">
              <a:latin typeface="+mj-lt"/>
            </a:endParaRPr>
          </a:p>
          <a:p>
            <a:pPr marL="0" indent="0">
              <a:buFont typeface="Arial" pitchFamily="34" charset="0"/>
              <a:buNone/>
            </a:pPr>
            <a:endParaRPr lang="pl-P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096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A761608-4425-4D8B-A47E-42C79C2445E7}"/>
              </a:ext>
            </a:extLst>
          </p:cNvPr>
          <p:cNvSpPr txBox="1"/>
          <p:nvPr/>
        </p:nvSpPr>
        <p:spPr>
          <a:xfrm>
            <a:off x="4045838" y="2060848"/>
            <a:ext cx="50716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Sekcja II </a:t>
            </a:r>
          </a:p>
          <a:p>
            <a:pPr algn="ctr"/>
            <a:r>
              <a:rPr lang="pl-PL" sz="2000" b="1" dirty="0"/>
              <a:t>Akustyki, Biomechaniki, Bioinżynierii i Ergonomii</a:t>
            </a:r>
          </a:p>
        </p:txBody>
      </p:sp>
    </p:spTree>
    <p:extLst>
      <p:ext uri="{BB962C8B-B14F-4D97-AF65-F5344CB8AC3E}">
        <p14:creationId xmlns:p14="http://schemas.microsoft.com/office/powerpoint/2010/main" val="132387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B03748-6AA1-4E02-9AA6-F7DC29CB03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07363" y="255563"/>
            <a:ext cx="457125" cy="365125"/>
          </a:xfrm>
        </p:spPr>
        <p:txBody>
          <a:bodyPr/>
          <a:lstStyle/>
          <a:p>
            <a:fld id="{28D103CB-D075-4A71-BAA2-A89935339FA5}" type="slidenum">
              <a:rPr lang="pl-PL" smtClean="0"/>
              <a:pPr/>
              <a:t>30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CFCA2083-4A3F-4019-83DA-35BBC9AB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72" y="1122775"/>
            <a:ext cx="8229600" cy="475455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Wyniki Sekcji </a:t>
            </a: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Przeróbki Plastycznej Metali / Metal Forming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2868BC7-476F-4AD0-ACC2-8315CA18F2BD}"/>
              </a:ext>
            </a:extLst>
          </p:cNvPr>
          <p:cNvSpPr/>
          <p:nvPr/>
        </p:nvSpPr>
        <p:spPr>
          <a:xfrm>
            <a:off x="8686800" y="255563"/>
            <a:ext cx="13367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Symbol zastępczy zawartości 1">
            <a:extLst>
              <a:ext uri="{FF2B5EF4-FFF2-40B4-BE49-F238E27FC236}">
                <a16:creationId xmlns:a16="http://schemas.microsoft.com/office/drawing/2014/main" id="{5353CC98-BA0C-4C49-95E1-94C4D1A13875}"/>
              </a:ext>
            </a:extLst>
          </p:cNvPr>
          <p:cNvSpPr txBox="1">
            <a:spLocks/>
          </p:cNvSpPr>
          <p:nvPr/>
        </p:nvSpPr>
        <p:spPr>
          <a:xfrm>
            <a:off x="457200" y="1891953"/>
            <a:ext cx="8435280" cy="456138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C82C3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C82C3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C82C3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C82C3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C82C3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b="1" dirty="0"/>
              <a:t>WYRÓŻNIENIE</a:t>
            </a:r>
          </a:p>
          <a:p>
            <a:pPr marL="0" indent="0" algn="ctr">
              <a:buNone/>
            </a:pPr>
            <a:endParaRPr lang="pl-PL" sz="2000" b="1" dirty="0"/>
          </a:p>
          <a:p>
            <a:pPr marL="0" indent="0" algn="ctr">
              <a:buNone/>
            </a:pPr>
            <a:r>
              <a:rPr lang="pl-PL" sz="2000" b="1" dirty="0"/>
              <a:t>Iga Moskalik, Koło Naukowe  Hefajstos, </a:t>
            </a:r>
          </a:p>
          <a:p>
            <a:pPr marL="0" indent="0" algn="ctr">
              <a:buNone/>
            </a:pPr>
            <a:r>
              <a:rPr lang="pl-PL" sz="2000" dirty="0"/>
              <a:t>Opracowanie kształtu narzędzi i dobór parametrów </a:t>
            </a:r>
            <a:r>
              <a:rPr lang="pl-PL" sz="2000" dirty="0" err="1"/>
              <a:t>wielowykrojowego</a:t>
            </a:r>
            <a:r>
              <a:rPr lang="pl-PL" sz="2000" dirty="0"/>
              <a:t> procesu kucia matrycowego w warunkach laboratoryjnych z wykorzystaniem prasy hydraulicznej 500T.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pl-PL" sz="2000" b="1" dirty="0"/>
              <a:t>Wiktoria </a:t>
            </a:r>
            <a:r>
              <a:rPr lang="pl-PL" sz="2000" b="1" dirty="0" err="1"/>
              <a:t>Skonieczna</a:t>
            </a:r>
            <a:r>
              <a:rPr lang="pl-PL" sz="2000" b="1" dirty="0"/>
              <a:t>, Koło Naukowe </a:t>
            </a:r>
            <a:r>
              <a:rPr lang="pl-PL" sz="2000" b="1" dirty="0" err="1"/>
              <a:t>Promat</a:t>
            </a:r>
            <a:r>
              <a:rPr lang="pl-PL" sz="2000" b="1" dirty="0"/>
              <a:t>, </a:t>
            </a:r>
          </a:p>
          <a:p>
            <a:pPr marL="0" indent="0" algn="ctr">
              <a:buNone/>
            </a:pPr>
            <a:r>
              <a:rPr lang="pl-PL" sz="2000" dirty="0"/>
              <a:t>Wpływ temperatury podczas odkształcenia z małymi prędkościami na zmiany mikrostruktury stopu Ti-5Al-5Mo-5V-3Cr otrzymanego metodą metalurgii proszków</a:t>
            </a:r>
          </a:p>
          <a:p>
            <a:pPr marL="0" indent="0" algn="ctr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00710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AE64792-876F-4D50-AE9D-0FC348F33996}"/>
              </a:ext>
            </a:extLst>
          </p:cNvPr>
          <p:cNvSpPr txBox="1"/>
          <p:nvPr/>
        </p:nvSpPr>
        <p:spPr>
          <a:xfrm>
            <a:off x="4139952" y="2276872"/>
            <a:ext cx="50716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Sekcja XII</a:t>
            </a:r>
          </a:p>
          <a:p>
            <a:pPr algn="ctr"/>
            <a:r>
              <a:rPr lang="pl-PL" sz="2000" b="1" dirty="0"/>
              <a:t>Technologii Paliw, Chemii i Ochrony Środowiska</a:t>
            </a:r>
          </a:p>
        </p:txBody>
      </p:sp>
    </p:spTree>
    <p:extLst>
      <p:ext uri="{BB962C8B-B14F-4D97-AF65-F5344CB8AC3E}">
        <p14:creationId xmlns:p14="http://schemas.microsoft.com/office/powerpoint/2010/main" val="4165032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05BF6EE-3FD6-4BAB-9557-2BA429F1E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1850"/>
            <a:ext cx="8229600" cy="4756150"/>
          </a:xfrm>
        </p:spPr>
        <p:txBody>
          <a:bodyPr/>
          <a:lstStyle/>
          <a:p>
            <a:pPr marL="0" indent="0" algn="just">
              <a:buNone/>
            </a:pPr>
            <a:r>
              <a:rPr lang="pl-PL" sz="1400" b="1" dirty="0">
                <a:latin typeface="+mj-lt"/>
              </a:rPr>
              <a:t>I miejsce</a:t>
            </a:r>
          </a:p>
          <a:p>
            <a:pPr marL="0" indent="0" algn="just">
              <a:buNone/>
            </a:pPr>
            <a:r>
              <a:rPr lang="pl-PL" sz="1400" b="1" dirty="0">
                <a:latin typeface="+mj-lt"/>
              </a:rPr>
              <a:t>Arkadiusz Zbylut, Koło Naukowe Indygo, </a:t>
            </a:r>
            <a:r>
              <a:rPr lang="pl-PL" sz="1400" dirty="0">
                <a:latin typeface="+mj-lt"/>
              </a:rPr>
              <a:t>Ocena cyklu życia wykorzystania żużla ze</a:t>
            </a:r>
          </a:p>
          <a:p>
            <a:pPr marL="0" indent="0" algn="just">
              <a:buNone/>
            </a:pPr>
            <a:r>
              <a:rPr lang="pl-PL" sz="1400" dirty="0">
                <a:latin typeface="+mj-lt"/>
              </a:rPr>
              <a:t>spalania odpadów komunalnych jako substytut klinkieru w produkcji cementu</a:t>
            </a:r>
          </a:p>
          <a:p>
            <a:pPr marL="0" indent="0" algn="just">
              <a:buNone/>
            </a:pPr>
            <a:endParaRPr lang="pl-PL" sz="1400" b="1" dirty="0">
              <a:latin typeface="+mj-lt"/>
            </a:endParaRPr>
          </a:p>
          <a:p>
            <a:pPr marL="0" indent="0" algn="just">
              <a:buNone/>
            </a:pPr>
            <a:r>
              <a:rPr lang="pl-PL" sz="1400" b="1" dirty="0">
                <a:latin typeface="+mj-lt"/>
              </a:rPr>
              <a:t>II miejsce</a:t>
            </a:r>
          </a:p>
          <a:p>
            <a:pPr marL="0" indent="0" algn="just">
              <a:buNone/>
            </a:pPr>
            <a:r>
              <a:rPr lang="pl-PL" sz="1400" b="1" dirty="0">
                <a:latin typeface="+mj-lt"/>
              </a:rPr>
              <a:t>Wiktor Grablewski, Marek Dudek, Artur </a:t>
            </a:r>
            <a:r>
              <a:rPr lang="pl-PL" sz="1400" b="1" dirty="0" err="1">
                <a:latin typeface="+mj-lt"/>
              </a:rPr>
              <a:t>Kisełyczka</a:t>
            </a:r>
            <a:r>
              <a:rPr lang="pl-PL" sz="1400" b="1" dirty="0">
                <a:latin typeface="+mj-lt"/>
              </a:rPr>
              <a:t>, Koło Naukowe </a:t>
            </a:r>
            <a:r>
              <a:rPr lang="pl-PL" sz="1400" b="1" dirty="0" err="1">
                <a:latin typeface="+mj-lt"/>
              </a:rPr>
              <a:t>ChemTech</a:t>
            </a:r>
            <a:endParaRPr lang="pl-PL" sz="1400" b="1" dirty="0">
              <a:latin typeface="+mj-lt"/>
            </a:endParaRPr>
          </a:p>
          <a:p>
            <a:pPr marL="0" indent="0" algn="just">
              <a:buNone/>
            </a:pPr>
            <a:r>
              <a:rPr lang="pl-PL" sz="1400" b="1" dirty="0">
                <a:latin typeface="+mj-lt"/>
              </a:rPr>
              <a:t>AGH, </a:t>
            </a:r>
            <a:r>
              <a:rPr lang="pl-PL" sz="1400" dirty="0">
                <a:latin typeface="+mj-lt"/>
              </a:rPr>
              <a:t>Optymalizacja procesu wytwarzania </a:t>
            </a:r>
            <a:r>
              <a:rPr lang="pl-PL" sz="1400" dirty="0" err="1">
                <a:latin typeface="+mj-lt"/>
              </a:rPr>
              <a:t>biobutanolu</a:t>
            </a:r>
            <a:r>
              <a:rPr lang="pl-PL" sz="1400" dirty="0">
                <a:latin typeface="+mj-lt"/>
              </a:rPr>
              <a:t> do zastosowań transportowych</a:t>
            </a:r>
          </a:p>
          <a:p>
            <a:pPr marL="0" indent="0" algn="just">
              <a:buNone/>
            </a:pPr>
            <a:endParaRPr lang="pl-PL" sz="1400" b="1" dirty="0">
              <a:latin typeface="+mj-lt"/>
            </a:endParaRPr>
          </a:p>
          <a:p>
            <a:pPr marL="0" indent="0" algn="just">
              <a:buNone/>
            </a:pPr>
            <a:r>
              <a:rPr lang="pl-PL" sz="1400" b="1" dirty="0">
                <a:latin typeface="+mj-lt"/>
              </a:rPr>
              <a:t>III miejsce</a:t>
            </a:r>
          </a:p>
          <a:p>
            <a:pPr marL="0" indent="0" algn="just">
              <a:buNone/>
            </a:pPr>
            <a:r>
              <a:rPr lang="pl-PL" sz="1400" b="1" dirty="0">
                <a:latin typeface="+mj-lt"/>
              </a:rPr>
              <a:t>Aleksandra </a:t>
            </a:r>
            <a:r>
              <a:rPr lang="pl-PL" sz="1400" b="1" dirty="0" err="1">
                <a:latin typeface="+mj-lt"/>
              </a:rPr>
              <a:t>Trojszczak</a:t>
            </a:r>
            <a:r>
              <a:rPr lang="pl-PL" sz="1400" b="1" dirty="0">
                <a:latin typeface="+mj-lt"/>
              </a:rPr>
              <a:t>, Zuzanna </a:t>
            </a:r>
            <a:r>
              <a:rPr lang="pl-PL" sz="1400" b="1" dirty="0" err="1">
                <a:latin typeface="+mj-lt"/>
              </a:rPr>
              <a:t>Zarzyka</a:t>
            </a:r>
            <a:r>
              <a:rPr lang="pl-PL" sz="1400" b="1" dirty="0">
                <a:latin typeface="+mj-lt"/>
              </a:rPr>
              <a:t>, Studenckie Koło Naukowe Zarządzanie, </a:t>
            </a:r>
            <a:r>
              <a:rPr lang="pl-PL" sz="1400" dirty="0">
                <a:latin typeface="+mj-lt"/>
              </a:rPr>
              <a:t>Budowa systemu oceny i motywacji w organizacji non-profit</a:t>
            </a:r>
          </a:p>
          <a:p>
            <a:pPr marL="0" indent="0" algn="just">
              <a:buNone/>
            </a:pPr>
            <a:endParaRPr lang="pl-PL" sz="1400" b="1" dirty="0">
              <a:latin typeface="+mj-lt"/>
            </a:endParaRPr>
          </a:p>
          <a:p>
            <a:pPr marL="0" indent="0" algn="just">
              <a:buNone/>
            </a:pPr>
            <a:r>
              <a:rPr lang="pl-PL" sz="1400" b="1" dirty="0">
                <a:latin typeface="+mj-lt"/>
              </a:rPr>
              <a:t>Wyróżnienie</a:t>
            </a:r>
          </a:p>
          <a:p>
            <a:pPr marL="0" indent="0" algn="just">
              <a:buNone/>
            </a:pPr>
            <a:r>
              <a:rPr lang="pl-PL" sz="1400" b="1" dirty="0">
                <a:latin typeface="+mj-lt"/>
              </a:rPr>
              <a:t>Beata Matlak, Koło Naukowe Indygo, </a:t>
            </a:r>
            <a:r>
              <a:rPr lang="pl-PL" sz="1400" dirty="0">
                <a:latin typeface="+mj-lt"/>
              </a:rPr>
              <a:t>Modelowanie zbiornika paliwa</a:t>
            </a:r>
          </a:p>
          <a:p>
            <a:pPr marL="0" indent="0" algn="just">
              <a:buNone/>
            </a:pPr>
            <a:r>
              <a:rPr lang="pl-PL" sz="1400" dirty="0">
                <a:latin typeface="+mj-lt"/>
              </a:rPr>
              <a:t>samochodowego z wykorzystaniem jednostki operacyjnej Flash w programie </a:t>
            </a:r>
            <a:r>
              <a:rPr lang="pl-PL" sz="1400" dirty="0" err="1">
                <a:latin typeface="+mj-lt"/>
              </a:rPr>
              <a:t>ChemCAD</a:t>
            </a:r>
            <a:endParaRPr lang="pl-PL" sz="1400" dirty="0">
              <a:latin typeface="+mj-lt"/>
            </a:endParaRPr>
          </a:p>
          <a:p>
            <a:pPr marL="0" indent="0" algn="just">
              <a:buNone/>
            </a:pPr>
            <a:endParaRPr lang="pl-PL" sz="1400" b="1" dirty="0">
              <a:latin typeface="+mj-lt"/>
            </a:endParaRPr>
          </a:p>
          <a:p>
            <a:pPr marL="0" indent="0" algn="just">
              <a:buNone/>
            </a:pPr>
            <a:endParaRPr lang="pl-PL" sz="1400" b="1" dirty="0">
              <a:latin typeface="+mj-lt"/>
            </a:endParaRPr>
          </a:p>
          <a:p>
            <a:pPr marL="0" indent="0" algn="ctr">
              <a:buNone/>
            </a:pPr>
            <a:r>
              <a:rPr lang="pl-PL" sz="1400" b="1" dirty="0">
                <a:latin typeface="+mj-lt"/>
              </a:rPr>
              <a:t>Gratulacje !!!</a:t>
            </a:r>
          </a:p>
          <a:p>
            <a:pPr marL="0" indent="0" algn="just">
              <a:buNone/>
            </a:pPr>
            <a:endParaRPr lang="pl-PL" sz="1400" b="1" dirty="0">
              <a:latin typeface="+mj-lt"/>
            </a:endParaRPr>
          </a:p>
          <a:p>
            <a:pPr marL="0" indent="0" algn="just">
              <a:buNone/>
            </a:pPr>
            <a:endParaRPr lang="pl-PL" sz="1400" b="1" dirty="0">
              <a:latin typeface="+mj-lt"/>
            </a:endParaRPr>
          </a:p>
          <a:p>
            <a:pPr marL="0" indent="0" algn="just">
              <a:buNone/>
            </a:pPr>
            <a:endParaRPr lang="pl-PL" sz="1400" b="1" dirty="0">
              <a:latin typeface="+mj-lt"/>
            </a:endParaRPr>
          </a:p>
          <a:p>
            <a:pPr marL="0" indent="0" algn="just">
              <a:buNone/>
            </a:pPr>
            <a:endParaRPr lang="pl-PL" sz="1400" b="1" dirty="0">
              <a:latin typeface="+mj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B03748-6AA1-4E02-9AA6-F7DC29CB03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07363" y="255563"/>
            <a:ext cx="457125" cy="365125"/>
          </a:xfrm>
        </p:spPr>
        <p:txBody>
          <a:bodyPr/>
          <a:lstStyle/>
          <a:p>
            <a:fld id="{28D103CB-D075-4A71-BAA2-A89935339FA5}" type="slidenum">
              <a:rPr lang="pl-PL" smtClean="0"/>
              <a:pPr/>
              <a:t>32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CFCA2083-4A3F-4019-83DA-35BBC9AB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72" y="1297361"/>
            <a:ext cx="8229600" cy="475455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Wyniki Sekcji </a:t>
            </a: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Technologii Paliw, Chemii i Ochrony Środowiska / </a:t>
            </a:r>
            <a:r>
              <a:rPr lang="pl-PL" sz="24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Fuel</a:t>
            </a: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Technology, </a:t>
            </a:r>
            <a:r>
              <a:rPr lang="pl-PL" sz="24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Chemistry</a:t>
            </a: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sz="24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Environmental</a:t>
            </a: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Protection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2868BC7-476F-4AD0-ACC2-8315CA18F2BD}"/>
              </a:ext>
            </a:extLst>
          </p:cNvPr>
          <p:cNvSpPr/>
          <p:nvPr/>
        </p:nvSpPr>
        <p:spPr>
          <a:xfrm>
            <a:off x="8686800" y="255563"/>
            <a:ext cx="13367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7114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CCE11A6-5E90-46DA-A45D-2592ADD678FB}"/>
              </a:ext>
            </a:extLst>
          </p:cNvPr>
          <p:cNvSpPr txBox="1"/>
          <p:nvPr/>
        </p:nvSpPr>
        <p:spPr>
          <a:xfrm>
            <a:off x="4072380" y="1700808"/>
            <a:ext cx="50716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Sekcja XIII</a:t>
            </a:r>
          </a:p>
          <a:p>
            <a:pPr algn="ctr"/>
            <a:r>
              <a:rPr lang="pl-PL" sz="2000" b="1" dirty="0"/>
              <a:t>Telekomunikacji i Technologii Informacyjnych</a:t>
            </a:r>
          </a:p>
          <a:p>
            <a:pPr algn="ctr"/>
            <a:r>
              <a:rPr lang="pl-PL" sz="2000" dirty="0"/>
              <a:t>Podsekcja 1</a:t>
            </a:r>
          </a:p>
          <a:p>
            <a:pPr algn="ctr"/>
            <a:r>
              <a:rPr lang="pl-PL" sz="2000" dirty="0"/>
              <a:t>Podsekcja 2</a:t>
            </a:r>
          </a:p>
          <a:p>
            <a:pPr algn="ctr"/>
            <a:r>
              <a:rPr lang="pl-PL" sz="2000" dirty="0"/>
              <a:t>Podsekcja 3</a:t>
            </a:r>
          </a:p>
          <a:p>
            <a:pPr algn="ctr"/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527349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05BF6EE-3FD6-4BAB-9557-2BA429F1E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8229600" cy="4248472"/>
          </a:xfrm>
        </p:spPr>
        <p:txBody>
          <a:bodyPr/>
          <a:lstStyle/>
          <a:p>
            <a:pPr marL="0" indent="0">
              <a:buNone/>
            </a:pPr>
            <a:r>
              <a:rPr lang="pl-PL" sz="1400" b="1" dirty="0">
                <a:latin typeface="+mj-lt"/>
              </a:rPr>
              <a:t>I miejsce	PREDYKCJA ZACHOWANIA AKCJI RYNKOWYCH Z WYKORZYSTANIEM UCZENIA 	MASZYNOWEGO - Michał Dobiecki (KN </a:t>
            </a:r>
            <a:r>
              <a:rPr lang="pl-PL" sz="1400" b="1" dirty="0" err="1">
                <a:latin typeface="+mj-lt"/>
              </a:rPr>
              <a:t>Telephoners</a:t>
            </a:r>
            <a:r>
              <a:rPr lang="pl-PL" sz="1400" b="1" dirty="0">
                <a:latin typeface="+mj-lt"/>
              </a:rPr>
              <a:t>)</a:t>
            </a:r>
            <a:endParaRPr lang="pl-PL" sz="1400" b="1" dirty="0"/>
          </a:p>
          <a:p>
            <a:pPr marL="0" indent="0">
              <a:buNone/>
            </a:pPr>
            <a:r>
              <a:rPr lang="pl-PL" sz="1400" b="1" dirty="0"/>
              <a:t>I miejsce</a:t>
            </a:r>
            <a:r>
              <a:rPr lang="pl-PL" sz="1400" dirty="0">
                <a:latin typeface="+mj-lt"/>
              </a:rPr>
              <a:t>	</a:t>
            </a:r>
            <a:r>
              <a:rPr lang="pl-PL" sz="1400" b="1" dirty="0">
                <a:latin typeface="+mj-lt"/>
              </a:rPr>
              <a:t>RIVIDA - APLIKACJA SPOŁECZNOŚCIOWO SPORTOWA - Szymon Stryczek, Mikołaj 	</a:t>
            </a:r>
            <a:r>
              <a:rPr lang="pl-PL" sz="1400" b="1" dirty="0" err="1">
                <a:latin typeface="+mj-lt"/>
              </a:rPr>
              <a:t>Gwiazdowicz</a:t>
            </a:r>
            <a:r>
              <a:rPr lang="pl-PL" sz="1400" b="1" dirty="0">
                <a:latin typeface="+mj-lt"/>
              </a:rPr>
              <a:t>, Dominik Stoch</a:t>
            </a:r>
            <a:r>
              <a:rPr lang="pl-PL" sz="1400" b="1" dirty="0"/>
              <a:t> (KN </a:t>
            </a:r>
            <a:r>
              <a:rPr lang="pl-PL" sz="1400" b="1" dirty="0" err="1"/>
              <a:t>Telephoners</a:t>
            </a:r>
            <a:r>
              <a:rPr lang="pl-PL" sz="1400" b="1" dirty="0"/>
              <a:t>)</a:t>
            </a:r>
            <a:endParaRPr lang="pl-PL" sz="1400" b="1" dirty="0">
              <a:latin typeface="+mj-lt"/>
            </a:endParaRPr>
          </a:p>
          <a:p>
            <a:pPr marL="0" indent="0">
              <a:buNone/>
            </a:pPr>
            <a:r>
              <a:rPr lang="pl-PL" sz="1400" b="1" dirty="0"/>
              <a:t>I miejsce	SMARTGUARD - INTELIGENTNY MONITORING	 - Magdalena </a:t>
            </a:r>
            <a:r>
              <a:rPr lang="pl-PL" sz="1400" b="1" dirty="0" err="1"/>
              <a:t>Gozdecka</a:t>
            </a:r>
            <a:r>
              <a:rPr lang="pl-PL" sz="1400" b="1" dirty="0"/>
              <a:t>, Dawid Wietecha (KN 	</a:t>
            </a:r>
            <a:r>
              <a:rPr lang="pl-PL" sz="1400" b="1" dirty="0" err="1"/>
              <a:t>Telephoners</a:t>
            </a:r>
            <a:r>
              <a:rPr lang="pl-PL" sz="1400" b="1" dirty="0"/>
              <a:t>)</a:t>
            </a:r>
          </a:p>
          <a:p>
            <a:pPr marL="0" indent="0">
              <a:buNone/>
            </a:pPr>
            <a:endParaRPr lang="pl-PL" sz="1400" b="1" dirty="0"/>
          </a:p>
          <a:p>
            <a:pPr marL="0" indent="0">
              <a:buNone/>
            </a:pPr>
            <a:r>
              <a:rPr lang="pl-PL" sz="1400" b="1" dirty="0"/>
              <a:t>II miejsce	EMOJI CONVERTER - Maria Kowalczyk, Miłosz </a:t>
            </a:r>
            <a:r>
              <a:rPr lang="pl-PL" sz="1400" b="1" dirty="0" err="1"/>
              <a:t>Szumiec</a:t>
            </a:r>
            <a:r>
              <a:rPr lang="pl-PL" sz="1400" b="1" dirty="0"/>
              <a:t>, Łukasz </a:t>
            </a:r>
            <a:r>
              <a:rPr lang="pl-PL" sz="1400" b="1" dirty="0" err="1"/>
              <a:t>Dzierwa</a:t>
            </a:r>
            <a:r>
              <a:rPr lang="pl-PL" sz="1400" b="1" dirty="0"/>
              <a:t> (KN </a:t>
            </a:r>
            <a:r>
              <a:rPr lang="pl-PL" sz="1400" b="1" dirty="0" err="1"/>
              <a:t>Telephoners</a:t>
            </a:r>
            <a:r>
              <a:rPr lang="pl-PL" sz="1400" b="1" dirty="0"/>
              <a:t>)</a:t>
            </a:r>
            <a:endParaRPr lang="pl-PL" sz="1400" b="1" dirty="0">
              <a:latin typeface="+mj-lt"/>
            </a:endParaRPr>
          </a:p>
          <a:p>
            <a:pPr marL="0" indent="0">
              <a:buNone/>
            </a:pPr>
            <a:r>
              <a:rPr lang="pl-PL" sz="1400" b="1" dirty="0"/>
              <a:t>II miejsce	“SKI CHAMP” - INNOWACYJNY SYSTEM DOSKONALENIA UMIEJĘTNOŚCI NARCIARSKICH	- Piotr Duda, Arkadiusz Kowalczyk, Dominik Słomka (KN </a:t>
            </a:r>
            <a:r>
              <a:rPr lang="pl-PL" sz="1400" b="1" dirty="0" err="1"/>
              <a:t>Telephoners</a:t>
            </a:r>
            <a:r>
              <a:rPr lang="pl-PL" sz="1400" b="1" dirty="0"/>
              <a:t>)</a:t>
            </a:r>
            <a:endParaRPr lang="pl-PL" sz="1400" b="1" dirty="0">
              <a:latin typeface="+mj-lt"/>
            </a:endParaRPr>
          </a:p>
          <a:p>
            <a:pPr marL="0" indent="0">
              <a:buNone/>
            </a:pPr>
            <a:r>
              <a:rPr lang="pl-PL" sz="1400" b="1" dirty="0"/>
              <a:t>II miejsce	IMPLEMENTACJA TELEMETRII BOLIDU SPALINOWEGO - Krzysztof Król, Radosław Sajdak, </a:t>
            </a:r>
            <a:br>
              <a:rPr lang="pl-PL" sz="1400" b="1" dirty="0"/>
            </a:br>
            <a:r>
              <a:rPr lang="pl-PL" sz="1400" b="1" dirty="0"/>
              <a:t>                         Wojciech Kania (KN </a:t>
            </a:r>
            <a:r>
              <a:rPr lang="pl-PL" sz="1400" b="1" dirty="0" err="1"/>
              <a:t>Telephoners</a:t>
            </a:r>
            <a:r>
              <a:rPr lang="pl-PL" sz="1400" b="1" dirty="0"/>
              <a:t>)</a:t>
            </a:r>
            <a:endParaRPr lang="pl-PL" sz="1400" b="1" dirty="0">
              <a:latin typeface="+mj-lt"/>
            </a:endParaRPr>
          </a:p>
          <a:p>
            <a:pPr marL="0" indent="0">
              <a:buNone/>
            </a:pPr>
            <a:endParaRPr lang="pl-PL" sz="1400" b="1" dirty="0"/>
          </a:p>
          <a:p>
            <a:pPr marL="0" indent="0">
              <a:buNone/>
            </a:pPr>
            <a:r>
              <a:rPr lang="pl-PL" sz="1400" b="1" dirty="0"/>
              <a:t>III miejsce	ZINTEGROWANY SYSTEM ALARMOWY Z ZARZĄDZANIEM OPARTY NA KOMUNIKACJI 	GSM - Maciej Kołodziejczyk, Martyna Pawlus (KN </a:t>
            </a:r>
            <a:r>
              <a:rPr lang="pl-PL" sz="1400" b="1" dirty="0" err="1"/>
              <a:t>Telephoners</a:t>
            </a:r>
            <a:r>
              <a:rPr lang="pl-PL" sz="1400" b="1" dirty="0"/>
              <a:t>)</a:t>
            </a:r>
          </a:p>
          <a:p>
            <a:pPr marL="0" indent="0">
              <a:buNone/>
            </a:pPr>
            <a:r>
              <a:rPr lang="pl-PL" sz="1400" b="1" dirty="0"/>
              <a:t>III miejsce	PODSTAWKA KOSMETYCZNA - Anna Bień (KN </a:t>
            </a:r>
            <a:r>
              <a:rPr lang="pl-PL" sz="1400" b="1" dirty="0" err="1"/>
              <a:t>Telephoners</a:t>
            </a:r>
            <a:r>
              <a:rPr lang="pl-PL" sz="1400" b="1" dirty="0"/>
              <a:t>)</a:t>
            </a:r>
          </a:p>
          <a:p>
            <a:pPr marL="0" indent="0">
              <a:buNone/>
            </a:pPr>
            <a:r>
              <a:rPr lang="pl-PL" sz="1400" b="1" dirty="0"/>
              <a:t>III miejsce	XDOSR – PROSTY KERNEL NA PLATFORMĘ X86 - Maciej Sawka </a:t>
            </a:r>
          </a:p>
          <a:p>
            <a:pPr marL="0" indent="0">
              <a:buNone/>
            </a:pPr>
            <a:r>
              <a:rPr lang="pl-PL" sz="1400" b="1" dirty="0"/>
              <a:t>	(KN </a:t>
            </a:r>
            <a:r>
              <a:rPr lang="pl-PL" sz="1400" b="1" dirty="0" err="1"/>
              <a:t>Telephoners</a:t>
            </a:r>
            <a:r>
              <a:rPr lang="pl-PL" sz="1400" b="1" dirty="0"/>
              <a:t>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B03748-6AA1-4E02-9AA6-F7DC29CB03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07363" y="255563"/>
            <a:ext cx="457125" cy="365125"/>
          </a:xfrm>
        </p:spPr>
        <p:txBody>
          <a:bodyPr/>
          <a:lstStyle/>
          <a:p>
            <a:fld id="{28D103CB-D075-4A71-BAA2-A89935339FA5}" type="slidenum">
              <a:rPr lang="pl-PL" smtClean="0"/>
              <a:pPr/>
              <a:t>34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CFCA2083-4A3F-4019-83DA-35BBC9AB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72" y="1297361"/>
            <a:ext cx="8229600" cy="475455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Wyniki Sekcji </a:t>
            </a: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Telekomunikacji i Technologii Informacyjnych / </a:t>
            </a:r>
            <a:r>
              <a:rPr lang="pl-PL" sz="24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Telecommunication</a:t>
            </a: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Information 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2868BC7-476F-4AD0-ACC2-8315CA18F2BD}"/>
              </a:ext>
            </a:extLst>
          </p:cNvPr>
          <p:cNvSpPr/>
          <p:nvPr/>
        </p:nvSpPr>
        <p:spPr>
          <a:xfrm>
            <a:off x="8507363" y="332656"/>
            <a:ext cx="313109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052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05BF6EE-3FD6-4BAB-9557-2BA429F1E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943" y="2071394"/>
            <a:ext cx="8229600" cy="3445838"/>
          </a:xfrm>
        </p:spPr>
        <p:txBody>
          <a:bodyPr/>
          <a:lstStyle/>
          <a:p>
            <a:pPr marL="0" indent="0">
              <a:buNone/>
            </a:pPr>
            <a:r>
              <a:rPr lang="pl-PL" sz="1400" b="1" dirty="0">
                <a:latin typeface="+mj-lt"/>
              </a:rPr>
              <a:t>Miejsce I	</a:t>
            </a:r>
            <a:r>
              <a:rPr lang="pl-PL" sz="1400" dirty="0">
                <a:latin typeface="+mj-lt"/>
              </a:rPr>
              <a:t>	Michał Motak</a:t>
            </a:r>
            <a:r>
              <a:rPr lang="pl-PL" sz="1400" b="1" dirty="0">
                <a:latin typeface="+mj-lt"/>
              </a:rPr>
              <a:t>, Koło Naukowe </a:t>
            </a:r>
            <a:r>
              <a:rPr lang="pl-PL" sz="1400" b="1" dirty="0" err="1">
                <a:latin typeface="+mj-lt"/>
              </a:rPr>
              <a:t>BioMetr</a:t>
            </a:r>
            <a:r>
              <a:rPr lang="pl-PL" sz="1400" b="1" dirty="0">
                <a:latin typeface="+mj-lt"/>
              </a:rPr>
              <a:t>, „</a:t>
            </a:r>
            <a:r>
              <a:rPr lang="pl-PL" sz="1400" dirty="0">
                <a:latin typeface="+mj-lt"/>
              </a:rPr>
              <a:t>Automatyczna segmentacja obrazów 		rezonansu magnetycznego serca”</a:t>
            </a:r>
            <a:endParaRPr lang="pl-PL" sz="1400" b="1" dirty="0">
              <a:solidFill>
                <a:srgbClr val="C00000"/>
              </a:solidFill>
              <a:latin typeface="+mj-lt"/>
            </a:endParaRP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r>
              <a:rPr lang="pl-PL" sz="1400" b="1" dirty="0">
                <a:latin typeface="+mj-lt"/>
              </a:rPr>
              <a:t>Miejsce II</a:t>
            </a:r>
            <a:r>
              <a:rPr lang="pl-PL" sz="1400" dirty="0">
                <a:latin typeface="+mj-lt"/>
              </a:rPr>
              <a:t>		 Dominika Ciupek</a:t>
            </a:r>
            <a:r>
              <a:rPr lang="pl-PL" sz="1400" b="1" dirty="0">
                <a:latin typeface="+mj-lt"/>
              </a:rPr>
              <a:t>, Koło Naukowe </a:t>
            </a:r>
            <a:r>
              <a:rPr lang="pl-PL" sz="1400" b="1" dirty="0" err="1">
                <a:latin typeface="+mj-lt"/>
              </a:rPr>
              <a:t>Sigminded</a:t>
            </a:r>
            <a:r>
              <a:rPr lang="pl-PL" sz="1400" b="1" dirty="0">
                <a:latin typeface="+mj-lt"/>
              </a:rPr>
              <a:t>, </a:t>
            </a:r>
            <a:r>
              <a:rPr lang="pl-PL" sz="1400" dirty="0">
                <a:latin typeface="+mj-lt"/>
              </a:rPr>
              <a:t>„</a:t>
            </a:r>
            <a:r>
              <a:rPr lang="pl-PL" sz="1400" dirty="0" err="1">
                <a:latin typeface="+mj-lt"/>
              </a:rPr>
              <a:t>Wielokompartmentowe</a:t>
            </a:r>
            <a:r>
              <a:rPr lang="pl-PL" sz="1400" dirty="0">
                <a:latin typeface="+mj-lt"/>
              </a:rPr>
              <a:t> modele 		biofizyczne w obrazowaniu mikrostruktury mózgu metodą rezonansu 			magnetycznego.” </a:t>
            </a:r>
            <a:r>
              <a:rPr lang="pl-PL" sz="1400" b="1" dirty="0">
                <a:latin typeface="+mj-lt"/>
              </a:rPr>
              <a:t>	</a:t>
            </a:r>
            <a:r>
              <a:rPr lang="pl-PL" sz="1400" dirty="0">
                <a:latin typeface="+mj-lt"/>
              </a:rPr>
              <a:t>	</a:t>
            </a: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r>
              <a:rPr lang="pl-PL" sz="1400" b="1" dirty="0">
                <a:latin typeface="+mj-lt"/>
              </a:rPr>
              <a:t>Miejsce II		</a:t>
            </a:r>
            <a:r>
              <a:rPr lang="pl-PL" sz="1400" dirty="0">
                <a:latin typeface="+mj-lt"/>
              </a:rPr>
              <a:t> Artur </a:t>
            </a:r>
            <a:r>
              <a:rPr lang="pl-PL" sz="1400" dirty="0" err="1">
                <a:latin typeface="+mj-lt"/>
              </a:rPr>
              <a:t>Jurgas</a:t>
            </a:r>
            <a:r>
              <a:rPr lang="pl-PL" sz="1400" dirty="0">
                <a:latin typeface="+mj-lt"/>
              </a:rPr>
              <a:t>, </a:t>
            </a:r>
            <a:r>
              <a:rPr lang="pl-PL" sz="1400" b="1" dirty="0">
                <a:latin typeface="+mj-lt"/>
              </a:rPr>
              <a:t>Koło Naukowe </a:t>
            </a:r>
            <a:r>
              <a:rPr lang="pl-PL" sz="1400" b="1" dirty="0" err="1">
                <a:latin typeface="+mj-lt"/>
              </a:rPr>
              <a:t>BioMetr</a:t>
            </a:r>
            <a:r>
              <a:rPr lang="pl-PL" sz="1400" dirty="0">
                <a:latin typeface="+mj-lt"/>
              </a:rPr>
              <a:t>, „Usprawnianie rejestracji poprzecznej 		seryjnych sekcji histologicznych za pomocą użycia sieci neuronowych przy 			normalizacji barwników.”</a:t>
            </a:r>
            <a:endParaRPr lang="pl-PL" sz="1400" b="1" dirty="0">
              <a:latin typeface="+mj-lt"/>
            </a:endParaRP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r>
              <a:rPr lang="pl-PL" sz="1400" b="1" dirty="0">
                <a:latin typeface="+mj-lt"/>
              </a:rPr>
              <a:t>Wyróżnienie 	</a:t>
            </a:r>
            <a:r>
              <a:rPr lang="pl-PL" sz="1400" dirty="0">
                <a:latin typeface="+mj-lt"/>
              </a:rPr>
              <a:t> Juliusz Stefański</a:t>
            </a:r>
            <a:r>
              <a:rPr lang="pl-PL" sz="1400" b="1" dirty="0">
                <a:latin typeface="+mj-lt"/>
              </a:rPr>
              <a:t>, </a:t>
            </a:r>
            <a:r>
              <a:rPr lang="pl-PL" sz="1400" dirty="0">
                <a:latin typeface="+mj-lt"/>
              </a:rPr>
              <a:t>Olaf Tomaszewski</a:t>
            </a:r>
            <a:r>
              <a:rPr lang="pl-PL" sz="1400" b="1" dirty="0">
                <a:latin typeface="+mj-lt"/>
              </a:rPr>
              <a:t>, Koło Naukowe </a:t>
            </a:r>
            <a:r>
              <a:rPr lang="pl-PL" sz="1400" b="1" dirty="0" err="1">
                <a:latin typeface="+mj-lt"/>
              </a:rPr>
              <a:t>BioMetr</a:t>
            </a:r>
            <a:r>
              <a:rPr lang="pl-PL" sz="1400" b="1" dirty="0">
                <a:latin typeface="+mj-lt"/>
              </a:rPr>
              <a:t>, </a:t>
            </a:r>
            <a:r>
              <a:rPr lang="pl-PL" sz="1400" dirty="0">
                <a:latin typeface="+mj-lt"/>
              </a:rPr>
              <a:t>„Pomiar retencji CO2 		w maskach </a:t>
            </a:r>
            <a:r>
              <a:rPr lang="pl-PL" sz="1400" dirty="0" err="1">
                <a:latin typeface="+mj-lt"/>
              </a:rPr>
              <a:t>Subea</a:t>
            </a:r>
            <a:r>
              <a:rPr lang="pl-PL" sz="1400" dirty="0">
                <a:latin typeface="+mj-lt"/>
              </a:rPr>
              <a:t> </a:t>
            </a:r>
            <a:r>
              <a:rPr lang="pl-PL" sz="1400" dirty="0" err="1">
                <a:latin typeface="+mj-lt"/>
              </a:rPr>
              <a:t>EasyBreath</a:t>
            </a:r>
            <a:r>
              <a:rPr lang="pl-PL" sz="1400" dirty="0">
                <a:latin typeface="+mj-lt"/>
              </a:rPr>
              <a:t> przekształconych w improwizowane środki ochrony 		COVID-19 dla personelu medycznego.”</a:t>
            </a:r>
            <a:endParaRPr lang="pl-PL" sz="1400" b="1" dirty="0">
              <a:latin typeface="+mj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B03748-6AA1-4E02-9AA6-F7DC29CB03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07363" y="255563"/>
            <a:ext cx="457125" cy="365125"/>
          </a:xfrm>
        </p:spPr>
        <p:txBody>
          <a:bodyPr/>
          <a:lstStyle/>
          <a:p>
            <a:fld id="{28D103CB-D075-4A71-BAA2-A89935339FA5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CFCA2083-4A3F-4019-83DA-35BBC9AB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96" y="1340768"/>
            <a:ext cx="8229600" cy="475455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Sekcja </a:t>
            </a: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Akustyki, Biomechaniki, Bioinżynierii </a:t>
            </a:r>
            <a:b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i Ergonomii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2868BC7-476F-4AD0-ACC2-8315CA18F2BD}"/>
              </a:ext>
            </a:extLst>
          </p:cNvPr>
          <p:cNvSpPr/>
          <p:nvPr/>
        </p:nvSpPr>
        <p:spPr>
          <a:xfrm>
            <a:off x="8686800" y="255563"/>
            <a:ext cx="13367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385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32A8100-B33E-42EB-A737-6FDD8A2E2796}"/>
              </a:ext>
            </a:extLst>
          </p:cNvPr>
          <p:cNvSpPr txBox="1"/>
          <p:nvPr/>
        </p:nvSpPr>
        <p:spPr>
          <a:xfrm>
            <a:off x="4211960" y="2276872"/>
            <a:ext cx="50716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Sekcja III</a:t>
            </a:r>
          </a:p>
          <a:p>
            <a:pPr algn="ctr"/>
            <a:r>
              <a:rPr lang="pl-PL" sz="2000" b="1" dirty="0"/>
              <a:t>Automatyki i Robotyki</a:t>
            </a:r>
          </a:p>
        </p:txBody>
      </p:sp>
    </p:spTree>
    <p:extLst>
      <p:ext uri="{BB962C8B-B14F-4D97-AF65-F5344CB8AC3E}">
        <p14:creationId xmlns:p14="http://schemas.microsoft.com/office/powerpoint/2010/main" val="618631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05BF6EE-3FD6-4BAB-9557-2BA429F1E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094" y="2343144"/>
            <a:ext cx="8229600" cy="4756150"/>
          </a:xfrm>
        </p:spPr>
        <p:txBody>
          <a:bodyPr lIns="91440" tIns="45720" rIns="91440" bIns="45720" anchor="t"/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3200" b="1" dirty="0">
                <a:latin typeface="+mj-lt"/>
              </a:rPr>
              <a:t>16 Prezentacji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3200" b="1" dirty="0">
                <a:latin typeface="+mj-lt"/>
              </a:rPr>
              <a:t>31 Prelegentów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3200" b="1" dirty="0">
                <a:latin typeface="+mj-lt"/>
              </a:rPr>
              <a:t>6 Kół Naukowych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sz="3200" b="1" dirty="0">
              <a:latin typeface="+mj-lt"/>
            </a:endParaRPr>
          </a:p>
          <a:p>
            <a:pPr marL="0" indent="0">
              <a:buNone/>
            </a:pPr>
            <a:endParaRPr lang="pl-PL" sz="1400" i="1" dirty="0">
              <a:latin typeface="+mj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B03748-6AA1-4E02-9AA6-F7DC29CB03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07363" y="255563"/>
            <a:ext cx="457125" cy="365125"/>
          </a:xfrm>
        </p:spPr>
        <p:txBody>
          <a:bodyPr/>
          <a:lstStyle/>
          <a:p>
            <a:fld id="{28D103CB-D075-4A71-BAA2-A89935339FA5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CFCA2083-4A3F-4019-83DA-35BBC9AB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036" y="1604712"/>
            <a:ext cx="8229600" cy="475455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Podsumowanie</a:t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>Sekcja: </a:t>
            </a: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Automatyki i Robotyki / </a:t>
            </a:r>
            <a:r>
              <a:rPr lang="pl-PL" sz="24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Automatics</a:t>
            </a: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and </a:t>
            </a:r>
            <a:r>
              <a:rPr lang="pl-PL" sz="24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Robotics</a:t>
            </a:r>
            <a:b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2868BC7-476F-4AD0-ACC2-8315CA18F2BD}"/>
              </a:ext>
            </a:extLst>
          </p:cNvPr>
          <p:cNvSpPr/>
          <p:nvPr/>
        </p:nvSpPr>
        <p:spPr>
          <a:xfrm>
            <a:off x="8686800" y="255563"/>
            <a:ext cx="13367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026" name="Picture 2" descr="Focus logo">
            <a:extLst>
              <a:ext uri="{FF2B5EF4-FFF2-40B4-BE49-F238E27FC236}">
                <a16:creationId xmlns:a16="http://schemas.microsoft.com/office/drawing/2014/main" id="{CB35CB4A-DF21-437F-B3BB-C1C142322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0424"/>
            <a:ext cx="1394403" cy="44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ydział Elektrotechniki, Automatyki, Informatyki i Inżynierii Biomedycznej AGH">
            <a:extLst>
              <a:ext uri="{FF2B5EF4-FFF2-40B4-BE49-F238E27FC236}">
                <a16:creationId xmlns:a16="http://schemas.microsoft.com/office/drawing/2014/main" id="{AC937FD0-A4B5-432C-81D8-317242865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78" y="5494285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IMiR">
            <a:extLst>
              <a:ext uri="{FF2B5EF4-FFF2-40B4-BE49-F238E27FC236}">
                <a16:creationId xmlns:a16="http://schemas.microsoft.com/office/drawing/2014/main" id="{BC42E512-1BA5-4D71-9858-18B9E6264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81203"/>
            <a:ext cx="1925731" cy="79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AB63B2C-5B25-4C79-999D-C5A5C722F4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46" y="2140750"/>
            <a:ext cx="1440160" cy="88373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C1E80B0-2ABC-4800-9C8F-C46E5C8817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1204" y="3166900"/>
            <a:ext cx="2533650" cy="818094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FCBC1833-B8B3-46AE-822B-F0A3D3DD8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58477"/>
            <a:ext cx="2392251" cy="70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4">
            <a:extLst>
              <a:ext uri="{FF2B5EF4-FFF2-40B4-BE49-F238E27FC236}">
                <a16:creationId xmlns:a16="http://schemas.microsoft.com/office/drawing/2014/main" id="{4D420F2E-D1E0-43AE-BB8C-4E379C264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D883D123-0A89-41CC-ABF0-DE0264C93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6" name="Obiekt 15">
            <a:extLst>
              <a:ext uri="{FF2B5EF4-FFF2-40B4-BE49-F238E27FC236}">
                <a16:creationId xmlns:a16="http://schemas.microsoft.com/office/drawing/2014/main" id="{A3E45039-BD2A-41C6-88B8-AAA86CDB9C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746" y="3228128"/>
          <a:ext cx="1317804" cy="776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raz - mapa bitowa" r:id="rId9" imgW="2600000" imgH="1533739" progId="Paint.Picture">
                  <p:embed/>
                </p:oleObj>
              </mc:Choice>
              <mc:Fallback>
                <p:oleObj name="Obraz - mapa bitowa" r:id="rId9" imgW="2600000" imgH="1533739" progId="Paint.Picture">
                  <p:embed/>
                  <p:pic>
                    <p:nvPicPr>
                      <p:cNvPr id="16" name="Obiekt 15">
                        <a:extLst>
                          <a:ext uri="{FF2B5EF4-FFF2-40B4-BE49-F238E27FC236}">
                            <a16:creationId xmlns:a16="http://schemas.microsoft.com/office/drawing/2014/main" id="{A3E45039-BD2A-41C6-88B8-AAA86CDB9C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746" y="3228128"/>
                        <a:ext cx="1317804" cy="776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Obraz 17">
            <a:extLst>
              <a:ext uri="{FF2B5EF4-FFF2-40B4-BE49-F238E27FC236}">
                <a16:creationId xmlns:a16="http://schemas.microsoft.com/office/drawing/2014/main" id="{B49035B7-0FC5-404F-8D34-D62CC0D1DA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74854" y="4103144"/>
            <a:ext cx="1438275" cy="733520"/>
          </a:xfrm>
          <a:prstGeom prst="rect">
            <a:avLst/>
          </a:prstGeom>
        </p:spPr>
      </p:pic>
      <p:pic>
        <p:nvPicPr>
          <p:cNvPr id="1044" name="Picture 20" descr="No photo description available.">
            <a:extLst>
              <a:ext uri="{FF2B5EF4-FFF2-40B4-BE49-F238E27FC236}">
                <a16:creationId xmlns:a16="http://schemas.microsoft.com/office/drawing/2014/main" id="{1B9147D3-F440-4085-98BA-43D0F1C84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17" y="5482421"/>
            <a:ext cx="983413" cy="9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781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4B8A90C4-9B28-4378-BB87-DFF79FAA3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643" y="4829677"/>
            <a:ext cx="971551" cy="495491"/>
          </a:xfrm>
          <a:prstGeom prst="rect">
            <a:avLst/>
          </a:prstGeom>
        </p:spPr>
      </p:pic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05BF6EE-3FD6-4BAB-9557-2BA429F1E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325" y="2267027"/>
            <a:ext cx="8229600" cy="475615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pl-PL" sz="2000" b="1" dirty="0">
                <a:latin typeface="+mj-lt"/>
              </a:rPr>
              <a:t>LAURACI:</a:t>
            </a:r>
          </a:p>
          <a:p>
            <a:pPr marL="0" indent="0">
              <a:buNone/>
            </a:pPr>
            <a:r>
              <a:rPr lang="pl-PL" sz="2000" b="1" dirty="0">
                <a:latin typeface="+mj-lt"/>
              </a:rPr>
              <a:t>I</a:t>
            </a:r>
            <a:r>
              <a:rPr lang="pl-PL" sz="1800" b="1" dirty="0">
                <a:latin typeface="+mj-lt"/>
              </a:rPr>
              <a:t> MIEJSCE: </a:t>
            </a:r>
            <a:r>
              <a:rPr lang="pl-PL" sz="1400" b="1" dirty="0">
                <a:latin typeface="+mj-lt"/>
              </a:rPr>
              <a:t>Piotr Wzorek, </a:t>
            </a:r>
            <a:r>
              <a:rPr lang="pl-PL" sz="1400" i="1" dirty="0">
                <a:latin typeface="+mj-lt"/>
              </a:rPr>
              <a:t>Automatyczna rejestracja przebiegu gry </a:t>
            </a:r>
            <a:br>
              <a:rPr lang="pl-PL" sz="1400" i="1" dirty="0">
                <a:latin typeface="+mj-lt"/>
              </a:rPr>
            </a:br>
            <a:r>
              <a:rPr lang="pl-PL" sz="1400" i="1" dirty="0">
                <a:latin typeface="+mj-lt"/>
              </a:rPr>
              <a:t>	                w brydża sportowego, </a:t>
            </a:r>
            <a:r>
              <a:rPr lang="pl-PL" sz="1400" b="1" dirty="0">
                <a:latin typeface="+mj-lt"/>
              </a:rPr>
              <a:t>KN </a:t>
            </a:r>
            <a:r>
              <a:rPr lang="pl-PL" sz="1400" b="1" dirty="0" err="1">
                <a:latin typeface="+mj-lt"/>
              </a:rPr>
              <a:t>Avader</a:t>
            </a:r>
            <a:endParaRPr lang="pl-PL" sz="1400" b="1" dirty="0">
              <a:latin typeface="+mj-lt"/>
            </a:endParaRPr>
          </a:p>
          <a:p>
            <a:pPr marL="0" indent="0">
              <a:buNone/>
            </a:pPr>
            <a:r>
              <a:rPr lang="pl-PL" sz="2000" b="1" dirty="0">
                <a:latin typeface="+mj-lt"/>
              </a:rPr>
              <a:t>II</a:t>
            </a:r>
            <a:r>
              <a:rPr lang="pl-PL" sz="1800" b="1" dirty="0">
                <a:latin typeface="+mj-lt"/>
              </a:rPr>
              <a:t> MIEJSCE: </a:t>
            </a:r>
            <a:r>
              <a:rPr lang="pl-PL" sz="1400" b="1" dirty="0">
                <a:latin typeface="+mj-lt"/>
              </a:rPr>
              <a:t>Jakub </a:t>
            </a:r>
            <a:r>
              <a:rPr lang="pl-PL" sz="1400" b="1" dirty="0" err="1">
                <a:latin typeface="+mj-lt"/>
              </a:rPr>
              <a:t>Jurzak</a:t>
            </a:r>
            <a:r>
              <a:rPr lang="pl-PL" sz="1400" b="1" dirty="0">
                <a:latin typeface="+mj-lt"/>
              </a:rPr>
              <a:t>, Paweł Miera, </a:t>
            </a:r>
            <a:r>
              <a:rPr lang="pl-PL" sz="1400" dirty="0">
                <a:latin typeface="+mj-lt"/>
              </a:rPr>
              <a:t>Sterowanie dronem przy pomocy </a:t>
            </a:r>
            <a:br>
              <a:rPr lang="pl-PL" sz="1400" dirty="0">
                <a:latin typeface="+mj-lt"/>
              </a:rPr>
            </a:br>
            <a:r>
              <a:rPr lang="pl-PL" sz="1400" dirty="0">
                <a:latin typeface="+mj-lt"/>
              </a:rPr>
              <a:t>	                   sztucznej inteligencji, </a:t>
            </a:r>
            <a:r>
              <a:rPr lang="pl-PL" sz="1400" b="1" dirty="0">
                <a:latin typeface="+mj-lt"/>
              </a:rPr>
              <a:t>KN AGH </a:t>
            </a:r>
            <a:r>
              <a:rPr lang="pl-PL" sz="1400" b="1" dirty="0" err="1">
                <a:latin typeface="+mj-lt"/>
              </a:rPr>
              <a:t>Drone</a:t>
            </a:r>
            <a:r>
              <a:rPr lang="pl-PL" sz="1400" b="1" dirty="0">
                <a:latin typeface="+mj-lt"/>
              </a:rPr>
              <a:t> Engineering</a:t>
            </a:r>
            <a:endParaRPr lang="pl-PL" sz="2400" b="1" dirty="0">
              <a:latin typeface="+mj-lt"/>
            </a:endParaRPr>
          </a:p>
          <a:p>
            <a:pPr marL="0" indent="0">
              <a:buNone/>
            </a:pPr>
            <a:r>
              <a:rPr lang="pl-PL" sz="2000" b="1" dirty="0">
                <a:latin typeface="+mj-lt"/>
              </a:rPr>
              <a:t>III</a:t>
            </a:r>
            <a:r>
              <a:rPr lang="pl-PL" sz="1800" b="1" dirty="0">
                <a:latin typeface="+mj-lt"/>
              </a:rPr>
              <a:t> MIEJSCE: </a:t>
            </a:r>
            <a:r>
              <a:rPr lang="pl-PL" sz="1400" b="1" dirty="0">
                <a:latin typeface="+mj-lt"/>
              </a:rPr>
              <a:t>Paweł Gut, Paweł Knap, </a:t>
            </a:r>
            <a:r>
              <a:rPr lang="pl-PL" sz="1400" dirty="0">
                <a:latin typeface="+mj-lt"/>
              </a:rPr>
              <a:t>Realizacja algorytmu pozycjonowania </a:t>
            </a:r>
            <a:br>
              <a:rPr lang="pl-PL" sz="1400" dirty="0">
                <a:latin typeface="+mj-lt"/>
              </a:rPr>
            </a:br>
            <a:r>
              <a:rPr lang="pl-PL" sz="1400" dirty="0">
                <a:latin typeface="+mj-lt"/>
              </a:rPr>
              <a:t>	                      mobilnego robota AGV w oparciu o sztuczne sieci neuronowe,</a:t>
            </a:r>
            <a:r>
              <a:rPr lang="pl-PL" sz="1400" b="1" dirty="0">
                <a:latin typeface="+mj-lt"/>
              </a:rPr>
              <a:t> KN Sensor</a:t>
            </a: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r>
              <a:rPr lang="pl-PL" sz="1800" b="1" dirty="0">
                <a:latin typeface="+mj-lt"/>
              </a:rPr>
              <a:t>WYRÓŻNIENIE</a:t>
            </a:r>
            <a:r>
              <a:rPr lang="pl-PL" sz="1600" b="1" dirty="0">
                <a:latin typeface="+mj-lt"/>
              </a:rPr>
              <a:t>: </a:t>
            </a:r>
            <a:r>
              <a:rPr lang="pl-PL" sz="1400" b="1" dirty="0">
                <a:latin typeface="+mj-lt"/>
              </a:rPr>
              <a:t>Jan Brzyk, Artur Stefańczyk, </a:t>
            </a:r>
            <a:r>
              <a:rPr lang="pl-PL" sz="1400" i="1" dirty="0">
                <a:latin typeface="+mj-lt"/>
              </a:rPr>
              <a:t>W szachy z robotem,</a:t>
            </a:r>
            <a:r>
              <a:rPr lang="pl-PL" sz="1400" b="1" dirty="0">
                <a:latin typeface="+mj-lt"/>
              </a:rPr>
              <a:t> KN New-Tech</a:t>
            </a:r>
            <a:r>
              <a:rPr lang="pl-PL" sz="1400" dirty="0">
                <a:latin typeface="+mj-lt"/>
              </a:rPr>
              <a:t> </a:t>
            </a:r>
            <a:endParaRPr lang="pl-PL" sz="1400" i="1" dirty="0">
              <a:latin typeface="+mj-lt"/>
            </a:endParaRP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r>
              <a:rPr lang="pl-PL" sz="1400" b="1" dirty="0">
                <a:latin typeface="+mj-lt"/>
              </a:rPr>
              <a:t>  </a:t>
            </a: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  <a:p>
            <a:pPr marL="0" indent="0">
              <a:buNone/>
            </a:pPr>
            <a:endParaRPr lang="pl-PL" sz="1400" b="1" dirty="0">
              <a:latin typeface="+mj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B03748-6AA1-4E02-9AA6-F7DC29CB03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07363" y="255563"/>
            <a:ext cx="457125" cy="365125"/>
          </a:xfrm>
        </p:spPr>
        <p:txBody>
          <a:bodyPr/>
          <a:lstStyle/>
          <a:p>
            <a:fld id="{28D103CB-D075-4A71-BAA2-A89935339FA5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CFCA2083-4A3F-4019-83DA-35BBC9AB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036" y="1604712"/>
            <a:ext cx="8229600" cy="475455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Wyniki!</a:t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>Sekcja: </a:t>
            </a: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Automatyki i Robotyki / </a:t>
            </a:r>
            <a:r>
              <a:rPr lang="pl-PL" sz="24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Automatics</a:t>
            </a: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and </a:t>
            </a:r>
            <a:r>
              <a:rPr lang="pl-PL" sz="24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Robotics</a:t>
            </a:r>
            <a:b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2868BC7-476F-4AD0-ACC2-8315CA18F2BD}"/>
              </a:ext>
            </a:extLst>
          </p:cNvPr>
          <p:cNvSpPr/>
          <p:nvPr/>
        </p:nvSpPr>
        <p:spPr>
          <a:xfrm>
            <a:off x="8686800" y="255563"/>
            <a:ext cx="13367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" name="Picture 2" descr="Focus logo">
            <a:extLst>
              <a:ext uri="{FF2B5EF4-FFF2-40B4-BE49-F238E27FC236}">
                <a16:creationId xmlns:a16="http://schemas.microsoft.com/office/drawing/2014/main" id="{C9F33722-C23B-4D91-9421-BC00C5A9C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35" y="3325329"/>
            <a:ext cx="746331" cy="23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Wydział Elektrotechniki, Automatyki, Informatyki i Inżynierii Biomedycznej AGH">
            <a:extLst>
              <a:ext uri="{FF2B5EF4-FFF2-40B4-BE49-F238E27FC236}">
                <a16:creationId xmlns:a16="http://schemas.microsoft.com/office/drawing/2014/main" id="{8F1881A7-0B3B-4F47-883A-7F4A31950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67" y="5488352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WIMiR">
            <a:extLst>
              <a:ext uri="{FF2B5EF4-FFF2-40B4-BE49-F238E27FC236}">
                <a16:creationId xmlns:a16="http://schemas.microsoft.com/office/drawing/2014/main" id="{23385D35-8AC1-4F02-8EDC-5F17F18F6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5" y="5575270"/>
            <a:ext cx="1925731" cy="79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B076320-ADB9-40A1-8F15-7E61305BCF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002" y="4251568"/>
            <a:ext cx="845330" cy="51872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C343B10-CA97-4A75-9746-2C549D8A1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1817" y="2267027"/>
            <a:ext cx="1508655" cy="487132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2A41D837-AB82-4E5D-BDF9-DD04131B2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333" y="2796346"/>
            <a:ext cx="1440160" cy="42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iekt 12">
            <a:extLst>
              <a:ext uri="{FF2B5EF4-FFF2-40B4-BE49-F238E27FC236}">
                <a16:creationId xmlns:a16="http://schemas.microsoft.com/office/drawing/2014/main" id="{66FC9998-0F58-4CA0-AA61-40366A0A3C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1197" y="3647064"/>
          <a:ext cx="862940" cy="508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raz - mapa bitowa" r:id="rId10" imgW="2600000" imgH="1533739" progId="Paint.Picture">
                  <p:embed/>
                </p:oleObj>
              </mc:Choice>
              <mc:Fallback>
                <p:oleObj name="Obraz - mapa bitowa" r:id="rId10" imgW="2600000" imgH="1533739" progId="Paint.Picture">
                  <p:embed/>
                  <p:pic>
                    <p:nvPicPr>
                      <p:cNvPr id="13" name="Obiekt 12">
                        <a:extLst>
                          <a:ext uri="{FF2B5EF4-FFF2-40B4-BE49-F238E27FC236}">
                            <a16:creationId xmlns:a16="http://schemas.microsoft.com/office/drawing/2014/main" id="{66FC9998-0F58-4CA0-AA61-40366A0A3C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1197" y="3647064"/>
                        <a:ext cx="862940" cy="5086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0" descr="No photo description available.">
            <a:extLst>
              <a:ext uri="{FF2B5EF4-FFF2-40B4-BE49-F238E27FC236}">
                <a16:creationId xmlns:a16="http://schemas.microsoft.com/office/drawing/2014/main" id="{238D070B-EA39-4F8B-BA97-0AAD993A1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17" y="5482421"/>
            <a:ext cx="983413" cy="9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949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CF20A72-B888-492B-BF82-B1DE97C884E8}"/>
              </a:ext>
            </a:extLst>
          </p:cNvPr>
          <p:cNvSpPr txBox="1"/>
          <p:nvPr/>
        </p:nvSpPr>
        <p:spPr>
          <a:xfrm>
            <a:off x="4283968" y="1700808"/>
            <a:ext cx="50716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Sekcja IV</a:t>
            </a:r>
          </a:p>
          <a:p>
            <a:pPr algn="ctr"/>
            <a:r>
              <a:rPr lang="pl-PL" sz="2000" b="1" dirty="0"/>
              <a:t>Energetyki, Techniki Cieplnej i </a:t>
            </a:r>
            <a:r>
              <a:rPr lang="pl-PL" sz="2000" b="1" dirty="0" err="1"/>
              <a:t>Elektromobilności</a:t>
            </a:r>
            <a:endParaRPr lang="pl-PL" sz="2000" b="1" dirty="0"/>
          </a:p>
          <a:p>
            <a:pPr algn="ctr"/>
            <a:r>
              <a:rPr lang="pl-PL" sz="2000" dirty="0"/>
              <a:t>Podsekcja 1</a:t>
            </a:r>
          </a:p>
          <a:p>
            <a:pPr algn="ctr"/>
            <a:r>
              <a:rPr lang="pl-PL" sz="2000" dirty="0"/>
              <a:t>Podsekcja 2</a:t>
            </a:r>
          </a:p>
          <a:p>
            <a:pPr algn="ctr"/>
            <a:r>
              <a:rPr lang="pl-PL" sz="2000" dirty="0"/>
              <a:t>Podsekcja 3</a:t>
            </a:r>
          </a:p>
          <a:p>
            <a:pPr algn="ctr"/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471247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C25154D7-754B-4A5D-B02B-3FB9ABB707E5}"/>
              </a:ext>
            </a:extLst>
          </p:cNvPr>
          <p:cNvSpPr txBox="1"/>
          <p:nvPr/>
        </p:nvSpPr>
        <p:spPr>
          <a:xfrm>
            <a:off x="503548" y="1916832"/>
            <a:ext cx="8136904" cy="4251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</a:pPr>
            <a:r>
              <a:rPr lang="pl-PL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miejsce </a:t>
            </a:r>
            <a:endParaRPr lang="pl-PL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Wiktor </a:t>
            </a:r>
            <a:r>
              <a:rPr lang="pl-PL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Cader</a:t>
            </a:r>
            <a:r>
              <a:rPr lang="pl-PL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Damian Florczyk: Poprawa efektywności nagrzewania wsadu w piecu komorowym, </a:t>
            </a:r>
            <a:r>
              <a:rPr lang="pl-PL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WIMiIP</a:t>
            </a:r>
            <a:r>
              <a:rPr lang="pl-PL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II mgr, KN „</a:t>
            </a:r>
            <a:r>
              <a:rPr lang="pl-PL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Caloria</a:t>
            </a:r>
            <a:r>
              <a:rPr lang="pl-PL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pl-PL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miejsce </a:t>
            </a:r>
            <a:endParaRPr lang="pl-PL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Cezary </a:t>
            </a:r>
            <a:r>
              <a:rPr lang="pl-PL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Kirczuk</a:t>
            </a:r>
            <a:r>
              <a:rPr lang="pl-PL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Analiza i wykorzystanie </a:t>
            </a:r>
            <a:r>
              <a:rPr lang="pl-PL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karbonizatów</a:t>
            </a:r>
            <a:r>
              <a:rPr lang="pl-PL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powstałych w procesie pirolizy z biomasy roślinnej, </a:t>
            </a:r>
            <a:r>
              <a:rPr lang="pl-PL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WIMiIP</a:t>
            </a:r>
            <a:r>
              <a:rPr lang="pl-PL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II mgr, KN „Powierzchnia”</a:t>
            </a:r>
            <a:endParaRPr lang="pl-PL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miejsce</a:t>
            </a:r>
            <a:r>
              <a:rPr lang="pl-PL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Aleksander Michoń: Analiza własności fizykochemicznych </a:t>
            </a:r>
            <a:r>
              <a:rPr lang="pl-PL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hydrowęgli</a:t>
            </a:r>
            <a:r>
              <a:rPr lang="pl-PL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powstałych ze stałych odpadów komunalnych, </a:t>
            </a:r>
            <a:r>
              <a:rPr lang="pl-PL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WIMiIP</a:t>
            </a:r>
            <a:r>
              <a:rPr lang="pl-PL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II mgr, KN „</a:t>
            </a:r>
            <a:r>
              <a:rPr lang="pl-PL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Caloria</a:t>
            </a:r>
            <a:r>
              <a:rPr lang="pl-PL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pl-PL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miejsce </a:t>
            </a:r>
            <a:endParaRPr lang="pl-PL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Olga Tęcza: Analiza zagospodarowania ciepła wytwarzanego w instalacji koncentrującej promieniowanie słoneczne, </a:t>
            </a:r>
            <a:r>
              <a:rPr lang="pl-PL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WEiP</a:t>
            </a:r>
            <a:r>
              <a:rPr lang="pl-PL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 mgr, KN „Eko-Energia”</a:t>
            </a:r>
            <a:endParaRPr lang="pl-PL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ytuł 4">
            <a:extLst>
              <a:ext uri="{FF2B5EF4-FFF2-40B4-BE49-F238E27FC236}">
                <a16:creationId xmlns:a16="http://schemas.microsoft.com/office/drawing/2014/main" id="{8CB508D7-B9A5-449B-A1E3-414484368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16307"/>
            <a:ext cx="8229600" cy="475455"/>
          </a:xfrm>
        </p:spPr>
        <p:txBody>
          <a:bodyPr>
            <a:noAutofit/>
          </a:bodyPr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iv. Sekcja </a:t>
            </a:r>
            <a:r>
              <a:rPr lang="pl-PL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Energetyki, Techniki Cieplnej i </a:t>
            </a:r>
            <a:r>
              <a:rPr lang="pl-PL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Elektromobilności</a:t>
            </a:r>
            <a:r>
              <a:rPr lang="pl-PL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/ Energy and </a:t>
            </a:r>
            <a:r>
              <a:rPr lang="pl-PL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Heat</a:t>
            </a:r>
            <a:r>
              <a:rPr lang="pl-PL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Engineering and- E-</a:t>
            </a:r>
            <a:r>
              <a:rPr lang="pl-PL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mobility</a:t>
            </a:r>
            <a:r>
              <a:rPr lang="pl-PL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Podsekcja 1</a:t>
            </a:r>
            <a:br>
              <a:rPr lang="pl-PL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3122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2">
      <a:dk1>
        <a:sysClr val="windowText" lastClr="000000"/>
      </a:dk1>
      <a:lt1>
        <a:sysClr val="window" lastClr="FFFFFF"/>
      </a:lt1>
      <a:dk2>
        <a:srgbClr val="902023"/>
      </a:dk2>
      <a:lt2>
        <a:srgbClr val="898989"/>
      </a:lt2>
      <a:accent1>
        <a:srgbClr val="C82C30"/>
      </a:accent1>
      <a:accent2>
        <a:srgbClr val="DF6B6E"/>
      </a:accent2>
      <a:accent3>
        <a:srgbClr val="E79193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matka" id="{D5B4DBE1-A50E-423F-B3AE-735217ECC01F}" vid="{99824764-F7FC-42AB-AB49-851AFB65007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65DCCE5EFD1B45ADE99378AF6141CB" ma:contentTypeVersion="3" ma:contentTypeDescription="Utwórz nowy dokument." ma:contentTypeScope="" ma:versionID="73cc8af545ed362df5f81c921978f360">
  <xsd:schema xmlns:xsd="http://www.w3.org/2001/XMLSchema" xmlns:xs="http://www.w3.org/2001/XMLSchema" xmlns:p="http://schemas.microsoft.com/office/2006/metadata/properties" xmlns:ns2="4206e348-844c-4eb7-82c5-541a25e6bf4a" targetNamespace="http://schemas.microsoft.com/office/2006/metadata/properties" ma:root="true" ma:fieldsID="0cdd03e5f2615678337febafe78eed95" ns2:_="">
    <xsd:import namespace="4206e348-844c-4eb7-82c5-541a25e6bf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06e348-844c-4eb7-82c5-541a25e6bf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947008-BECE-44A8-98B2-44D24AEF28B0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e52e3002-68b6-4b08-b2f7-e521ddca2d17"/>
  </ds:schemaRefs>
</ds:datastoreItem>
</file>

<file path=customXml/itemProps2.xml><?xml version="1.0" encoding="utf-8"?>
<ds:datastoreItem xmlns:ds="http://schemas.openxmlformats.org/officeDocument/2006/customXml" ds:itemID="{016CFB14-B87B-4A06-AFA7-11D09B82AD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3BBF10-0FDA-48EF-B626-CDE35BFA21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06e348-844c-4eb7-82c5-541a25e6bf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3119</TotalTime>
  <Words>2510</Words>
  <Application>Microsoft Office PowerPoint</Application>
  <PresentationFormat>Pokaz na ekranie (4:3)</PresentationFormat>
  <Paragraphs>350</Paragraphs>
  <Slides>34</Slides>
  <Notes>8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0" baseType="lpstr">
      <vt:lpstr>Arial</vt:lpstr>
      <vt:lpstr>Calibri</vt:lpstr>
      <vt:lpstr>Corbel</vt:lpstr>
      <vt:lpstr>Wingdings</vt:lpstr>
      <vt:lpstr>Motyw pakietu Office</vt:lpstr>
      <vt:lpstr>Obraz - mapa bitowa</vt:lpstr>
      <vt:lpstr>Prezentacja programu PowerPoint</vt:lpstr>
      <vt:lpstr>Prezentacja programu PowerPoint</vt:lpstr>
      <vt:lpstr>Prezentacja programu PowerPoint</vt:lpstr>
      <vt:lpstr>Sekcja Akustyki, Biomechaniki, Bioinżynierii  i Ergonomii</vt:lpstr>
      <vt:lpstr>Prezentacja programu PowerPoint</vt:lpstr>
      <vt:lpstr>Podsumowanie Sekcja: Automatyki i Robotyki / Automatics and Robotics </vt:lpstr>
      <vt:lpstr>Wyniki! Sekcja: Automatyki i Robotyki / Automatics and Robotics </vt:lpstr>
      <vt:lpstr>Prezentacja programu PowerPoint</vt:lpstr>
      <vt:lpstr>iv. Sekcja Energetyki, Techniki Cieplnej i Elektromobilności / Energy and Heat Engineering and- E-mobility – Podsekcja 1 </vt:lpstr>
      <vt:lpstr>iv. Sekcja Energetyki, Techniki Cieplnej i Elektromobilności / Energy and Heat Engineering and- E-mobility – Podsekcja 2 </vt:lpstr>
      <vt:lpstr>Wyniki konkursu Sekcji Energetyki, Techniki Cieplnej  i Elektromobilności / Energy and Heat Engineering and  E-mobility Podsekcja 3</vt:lpstr>
      <vt:lpstr>Prezentacja programu PowerPoint</vt:lpstr>
      <vt:lpstr>Wyniki w Sekcji Fizyki i Matematyki /  Results in Physics and Mathematics</vt:lpstr>
      <vt:lpstr>Prezentacja programu PowerPoint</vt:lpstr>
      <vt:lpstr>SekcjA Informatyki / Computer Science </vt:lpstr>
      <vt:lpstr>Program Sekcji Informatyki / Computer Science </vt:lpstr>
      <vt:lpstr>Program Sekcji Informatyki / Computer Science </vt:lpstr>
      <vt:lpstr>Prezentacja programu PowerPoint</vt:lpstr>
      <vt:lpstr>Wydział metali nieżelaznych, Sekcji Inżynierii Metali / Metal Engineering Wyniki </vt:lpstr>
      <vt:lpstr>Prezentacja programu PowerPoint</vt:lpstr>
      <vt:lpstr>VIII. Sekcja Inżynierii Spajania / Welding Engineering</vt:lpstr>
      <vt:lpstr>Prezentacja programu PowerPoint</vt:lpstr>
      <vt:lpstr> ix. Sekcja Mechaniki, Maszyn i Urządzeń Technologicznych / Machines and Technological Equipment</vt:lpstr>
      <vt:lpstr>Prezentacja programu PowerPoint</vt:lpstr>
      <vt:lpstr>Laureaci Sekcji Metaloznawstwa i Inżynierii Powierzchni / Physical Metallurgy and Surface Engineering</vt:lpstr>
      <vt:lpstr>Prezentacja programu PowerPoint</vt:lpstr>
      <vt:lpstr>Prezentacja programu PowerPoint</vt:lpstr>
      <vt:lpstr>Prezentacja programu PowerPoint</vt:lpstr>
      <vt:lpstr>Wyniki Sekcji Przeróbki Plastycznej Metali / Metal Forming</vt:lpstr>
      <vt:lpstr>Wyniki Sekcji Przeróbki Plastycznej Metali / Metal Forming</vt:lpstr>
      <vt:lpstr>Prezentacja programu PowerPoint</vt:lpstr>
      <vt:lpstr>Wyniki Sekcji Technologii Paliw, Chemii i Ochrony Środowiska / Fuel Technology, Chemistry and Environmental Protection</vt:lpstr>
      <vt:lpstr>Prezentacja programu PowerPoint</vt:lpstr>
      <vt:lpstr>Wyniki Sekcji Telekomunikacji i Technologii Informacyjnych / Telecommunication and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Formatka KSKNPG</dc:title>
  <dc:creator>AS</dc:creator>
  <cp:lastModifiedBy>Joanna Augustyn-Nadzieja</cp:lastModifiedBy>
  <cp:revision>126</cp:revision>
  <dcterms:created xsi:type="dcterms:W3CDTF">2016-11-28T21:21:28Z</dcterms:created>
  <dcterms:modified xsi:type="dcterms:W3CDTF">2021-05-12T09:02:54Z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0x0101006E65DCCE5EFD1B45ADE99378AF6141CB</vt:lpwstr>
  </property>
</Properties>
</file>